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9" r:id="rId3"/>
    <p:sldId id="266" r:id="rId4"/>
    <p:sldId id="262" r:id="rId5"/>
    <p:sldId id="263" r:id="rId6"/>
    <p:sldId id="264" r:id="rId7"/>
    <p:sldId id="265" r:id="rId8"/>
    <p:sldId id="267" r:id="rId9"/>
    <p:sldId id="268" r:id="rId10"/>
    <p:sldId id="271" r:id="rId11"/>
    <p:sldId id="274" r:id="rId12"/>
    <p:sldId id="272" r:id="rId13"/>
    <p:sldId id="273" r:id="rId14"/>
    <p:sldId id="269" r:id="rId15"/>
    <p:sldId id="258" r:id="rId16"/>
    <p:sldId id="270" r:id="rId1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0" d="100"/>
          <a:sy n="40" d="100"/>
        </p:scale>
        <p:origin x="724"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CD4E1F8F-B0D6-42E4-A669-7AEA3C0F55C3}" type="datetimeFigureOut">
              <a:rPr lang="es-CO" smtClean="0"/>
              <a:t>16/06/2019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3991968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D4E1F8F-B0D6-42E4-A669-7AEA3C0F55C3}" type="datetimeFigureOut">
              <a:rPr lang="es-CO" smtClean="0"/>
              <a:t>16/06/2019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468806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CD4E1F8F-B0D6-42E4-A669-7AEA3C0F55C3}" type="datetimeFigureOut">
              <a:rPr lang="es-CO" smtClean="0"/>
              <a:t>16/06/2019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380133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CD4E1F8F-B0D6-42E4-A669-7AEA3C0F55C3}" type="datetimeFigureOut">
              <a:rPr lang="es-CO" smtClean="0"/>
              <a:t>16/06/2019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91917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CD4E1F8F-B0D6-42E4-A669-7AEA3C0F55C3}" type="datetimeFigureOut">
              <a:rPr lang="es-CO" smtClean="0"/>
              <a:t>16/06/2019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2033225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CD4E1F8F-B0D6-42E4-A669-7AEA3C0F55C3}" type="datetimeFigureOut">
              <a:rPr lang="es-CO" smtClean="0"/>
              <a:t>16/06/2019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1468702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D4E1F8F-B0D6-42E4-A669-7AEA3C0F55C3}" type="datetimeFigureOut">
              <a:rPr lang="es-CO" smtClean="0"/>
              <a:t>16/06/2019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4218633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D4E1F8F-B0D6-42E4-A669-7AEA3C0F55C3}" type="datetimeFigureOut">
              <a:rPr lang="es-CO" smtClean="0"/>
              <a:t>16/06/2019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2441390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D4E1F8F-B0D6-42E4-A669-7AEA3C0F55C3}" type="datetimeFigureOut">
              <a:rPr lang="es-CO" smtClean="0"/>
              <a:t>16/06/2019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2579544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D4E1F8F-B0D6-42E4-A669-7AEA3C0F55C3}" type="datetimeFigureOut">
              <a:rPr lang="es-CO" smtClean="0"/>
              <a:t>16/06/2019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1320571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D4E1F8F-B0D6-42E4-A669-7AEA3C0F55C3}" type="datetimeFigureOut">
              <a:rPr lang="es-CO" smtClean="0"/>
              <a:t>16/06/2019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E86A4D67-E9C1-4649-939F-B6479F6CE9EF}" type="slidenum">
              <a:rPr lang="es-CO" smtClean="0"/>
              <a:t>‹Nº›</a:t>
            </a:fld>
            <a:endParaRPr lang="es-CO"/>
          </a:p>
        </p:txBody>
      </p:sp>
    </p:spTree>
    <p:extLst>
      <p:ext uri="{BB962C8B-B14F-4D97-AF65-F5344CB8AC3E}">
        <p14:creationId xmlns:p14="http://schemas.microsoft.com/office/powerpoint/2010/main" val="2985598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4E1F8F-B0D6-42E4-A669-7AEA3C0F55C3}" type="datetimeFigureOut">
              <a:rPr lang="es-CO" smtClean="0"/>
              <a:t>16/06/2019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6A4D67-E9C1-4649-939F-B6479F6CE9EF}" type="slidenum">
              <a:rPr lang="es-CO" smtClean="0"/>
              <a:t>‹Nº›</a:t>
            </a:fld>
            <a:endParaRPr lang="es-CO"/>
          </a:p>
        </p:txBody>
      </p:sp>
    </p:spTree>
    <p:extLst>
      <p:ext uri="{BB962C8B-B14F-4D97-AF65-F5344CB8AC3E}">
        <p14:creationId xmlns:p14="http://schemas.microsoft.com/office/powerpoint/2010/main" val="1737549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8419" y="379837"/>
            <a:ext cx="10844462" cy="1325563"/>
          </a:xfrm>
          <a:solidFill>
            <a:schemeClr val="bg1"/>
          </a:solidFill>
          <a:scene3d>
            <a:camera prst="orthographicFront"/>
            <a:lightRig rig="threePt" dir="t"/>
          </a:scene3d>
          <a:sp3d>
            <a:bevelT prst="angle"/>
          </a:sp3d>
        </p:spPr>
        <p:txBody>
          <a:bodyPr>
            <a:normAutofit fontScale="90000"/>
          </a:bodyPr>
          <a:lstStyle/>
          <a:p>
            <a:pPr algn="ctr"/>
            <a:r>
              <a:rPr lang="es-CO" sz="6000" b="1" i="1" dirty="0" smtClean="0"/>
              <a:t>INJERTADOS EN EL TRONCO DE ISRAEL</a:t>
            </a:r>
            <a:endParaRPr lang="es-CO" sz="6000" b="1" i="1" dirty="0"/>
          </a:p>
        </p:txBody>
      </p:sp>
      <p:pic>
        <p:nvPicPr>
          <p:cNvPr id="4" name="Imagen 3"/>
          <p:cNvPicPr>
            <a:picLocks noChangeAspect="1"/>
          </p:cNvPicPr>
          <p:nvPr/>
        </p:nvPicPr>
        <p:blipFill>
          <a:blip r:embed="rId2"/>
          <a:stretch>
            <a:fillRect/>
          </a:stretch>
        </p:blipFill>
        <p:spPr>
          <a:xfrm>
            <a:off x="1881261" y="1797686"/>
            <a:ext cx="8678779" cy="4729915"/>
          </a:xfrm>
          <a:prstGeom prst="rect">
            <a:avLst/>
          </a:prstGeom>
        </p:spPr>
      </p:pic>
      <p:sp>
        <p:nvSpPr>
          <p:cNvPr id="5" name="Rectángulo 4"/>
          <p:cNvSpPr/>
          <p:nvPr/>
        </p:nvSpPr>
        <p:spPr>
          <a:xfrm>
            <a:off x="3128210" y="2149982"/>
            <a:ext cx="5935578" cy="707886"/>
          </a:xfrm>
          <a:prstGeom prst="rect">
            <a:avLst/>
          </a:prstGeom>
        </p:spPr>
        <p:txBody>
          <a:bodyPr wrap="square">
            <a:spAutoFit/>
          </a:bodyPr>
          <a:lstStyle/>
          <a:p>
            <a:r>
              <a:rPr lang="es-CO" sz="4000" b="1" dirty="0">
                <a:solidFill>
                  <a:schemeClr val="bg1"/>
                </a:solidFill>
              </a:rPr>
              <a:t>¿Dos olivos, dos pueblos?</a:t>
            </a:r>
          </a:p>
        </p:txBody>
      </p:sp>
      <p:sp>
        <p:nvSpPr>
          <p:cNvPr id="7" name="Elipse 6"/>
          <p:cNvSpPr/>
          <p:nvPr/>
        </p:nvSpPr>
        <p:spPr>
          <a:xfrm>
            <a:off x="1910164" y="4001669"/>
            <a:ext cx="340779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b="1" dirty="0" smtClean="0"/>
              <a:t>Olivo natu</a:t>
            </a:r>
            <a:r>
              <a:rPr lang="es-CO" sz="3200" dirty="0" smtClean="0"/>
              <a:t>ral </a:t>
            </a:r>
            <a:endParaRPr lang="es-CO" sz="3200" dirty="0"/>
          </a:p>
        </p:txBody>
      </p:sp>
      <p:pic>
        <p:nvPicPr>
          <p:cNvPr id="8" name="Imagen 7"/>
          <p:cNvPicPr>
            <a:picLocks noChangeAspect="1"/>
          </p:cNvPicPr>
          <p:nvPr/>
        </p:nvPicPr>
        <p:blipFill>
          <a:blip r:embed="rId3"/>
          <a:stretch>
            <a:fillRect/>
          </a:stretch>
        </p:blipFill>
        <p:spPr>
          <a:xfrm>
            <a:off x="7131071" y="4138299"/>
            <a:ext cx="3304318" cy="914400"/>
          </a:xfrm>
          <a:prstGeom prst="rect">
            <a:avLst/>
          </a:prstGeom>
        </p:spPr>
      </p:pic>
      <p:sp>
        <p:nvSpPr>
          <p:cNvPr id="9" name="Rectángulo 8"/>
          <p:cNvSpPr/>
          <p:nvPr/>
        </p:nvSpPr>
        <p:spPr>
          <a:xfrm>
            <a:off x="7568723" y="4274242"/>
            <a:ext cx="2580386" cy="584775"/>
          </a:xfrm>
          <a:prstGeom prst="rect">
            <a:avLst/>
          </a:prstGeom>
        </p:spPr>
        <p:txBody>
          <a:bodyPr wrap="none">
            <a:spAutoFit/>
          </a:bodyPr>
          <a:lstStyle/>
          <a:p>
            <a:r>
              <a:rPr lang="es-CO" sz="3200" b="1" dirty="0">
                <a:solidFill>
                  <a:schemeClr val="bg1"/>
                </a:solidFill>
              </a:rPr>
              <a:t>Olivo </a:t>
            </a:r>
            <a:r>
              <a:rPr lang="es-CO" sz="3200" b="1" dirty="0" smtClean="0">
                <a:solidFill>
                  <a:schemeClr val="bg1"/>
                </a:solidFill>
              </a:rPr>
              <a:t>silvestre</a:t>
            </a:r>
            <a:endParaRPr lang="es-CO" sz="3200" b="1" dirty="0">
              <a:solidFill>
                <a:schemeClr val="bg1"/>
              </a:solidFill>
            </a:endParaRPr>
          </a:p>
        </p:txBody>
      </p:sp>
      <p:sp>
        <p:nvSpPr>
          <p:cNvPr id="10" name="Flecha abajo 9"/>
          <p:cNvSpPr/>
          <p:nvPr/>
        </p:nvSpPr>
        <p:spPr>
          <a:xfrm rot="18644492" flipH="1">
            <a:off x="6896923" y="2546327"/>
            <a:ext cx="770432" cy="1861341"/>
          </a:xfrm>
          <a:prstGeom prst="downArrow">
            <a:avLst>
              <a:gd name="adj1" fmla="val 50000"/>
              <a:gd name="adj2" fmla="val 30996"/>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Flecha abajo 11"/>
          <p:cNvSpPr/>
          <p:nvPr/>
        </p:nvSpPr>
        <p:spPr>
          <a:xfrm rot="5120842">
            <a:off x="7026785" y="4786339"/>
            <a:ext cx="705804" cy="959407"/>
          </a:xfrm>
          <a:prstGeom prst="down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3" name="Imagen 12"/>
          <p:cNvPicPr>
            <a:picLocks noChangeAspect="1"/>
          </p:cNvPicPr>
          <p:nvPr/>
        </p:nvPicPr>
        <p:blipFill>
          <a:blip r:embed="rId4">
            <a:biLevel thresh="50000"/>
          </a:blip>
          <a:stretch>
            <a:fillRect/>
          </a:stretch>
        </p:blipFill>
        <p:spPr>
          <a:xfrm rot="12029542">
            <a:off x="4666762" y="4881385"/>
            <a:ext cx="1046311" cy="663268"/>
          </a:xfrm>
          <a:prstGeom prst="rect">
            <a:avLst/>
          </a:prstGeom>
          <a:noFill/>
          <a:ln>
            <a:noFill/>
          </a:ln>
          <a:scene3d>
            <a:camera prst="orthographicFront"/>
            <a:lightRig rig="threePt" dir="t"/>
          </a:scene3d>
          <a:sp3d>
            <a:bevelT prst="angle"/>
          </a:sp3d>
        </p:spPr>
      </p:pic>
      <p:sp>
        <p:nvSpPr>
          <p:cNvPr id="14" name="Rectángulo 13"/>
          <p:cNvSpPr/>
          <p:nvPr/>
        </p:nvSpPr>
        <p:spPr>
          <a:xfrm>
            <a:off x="4603521" y="5975244"/>
            <a:ext cx="2984955" cy="584775"/>
          </a:xfrm>
          <a:prstGeom prst="rect">
            <a:avLst/>
          </a:prstGeom>
          <a:solidFill>
            <a:schemeClr val="bg1"/>
          </a:solidFill>
        </p:spPr>
        <p:txBody>
          <a:bodyPr wrap="square">
            <a:spAutoFit/>
          </a:bodyPr>
          <a:lstStyle/>
          <a:p>
            <a:r>
              <a:rPr lang="es-CO" sz="3200" b="1" dirty="0" smtClean="0"/>
              <a:t>RAÍZ, EL MESÍAS</a:t>
            </a:r>
            <a:endParaRPr lang="es-CO" sz="3200" b="1" dirty="0"/>
          </a:p>
        </p:txBody>
      </p:sp>
      <p:sp>
        <p:nvSpPr>
          <p:cNvPr id="15" name="Flecha izquierda 14"/>
          <p:cNvSpPr/>
          <p:nvPr/>
        </p:nvSpPr>
        <p:spPr>
          <a:xfrm flipV="1">
            <a:off x="5189917" y="3291039"/>
            <a:ext cx="970251" cy="457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Flecha izquierda 15"/>
          <p:cNvSpPr/>
          <p:nvPr/>
        </p:nvSpPr>
        <p:spPr>
          <a:xfrm rot="18862844">
            <a:off x="4700262" y="3198330"/>
            <a:ext cx="1933945" cy="681542"/>
          </a:xfrm>
          <a:prstGeom prst="leftArrow">
            <a:avLst/>
          </a:prstGeom>
          <a:solidFill>
            <a:schemeClr val="bg1"/>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p:cNvSpPr/>
          <p:nvPr/>
        </p:nvSpPr>
        <p:spPr>
          <a:xfrm>
            <a:off x="8238683" y="2964866"/>
            <a:ext cx="1556260" cy="461665"/>
          </a:xfrm>
          <a:prstGeom prst="rect">
            <a:avLst/>
          </a:prstGeom>
        </p:spPr>
        <p:txBody>
          <a:bodyPr wrap="none">
            <a:spAutoFit/>
          </a:bodyPr>
          <a:lstStyle/>
          <a:p>
            <a:r>
              <a:rPr lang="es-CO" sz="2400" b="1" dirty="0">
                <a:solidFill>
                  <a:schemeClr val="bg1"/>
                </a:solidFill>
              </a:rPr>
              <a:t>Rom.11:17</a:t>
            </a:r>
          </a:p>
        </p:txBody>
      </p:sp>
      <p:sp>
        <p:nvSpPr>
          <p:cNvPr id="18" name="Rectángulo 17"/>
          <p:cNvSpPr/>
          <p:nvPr/>
        </p:nvSpPr>
        <p:spPr>
          <a:xfrm>
            <a:off x="3048000" y="3105835"/>
            <a:ext cx="6096000" cy="830997"/>
          </a:xfrm>
          <a:prstGeom prst="rect">
            <a:avLst/>
          </a:prstGeom>
        </p:spPr>
        <p:txBody>
          <a:bodyPr>
            <a:spAutoFit/>
          </a:bodyPr>
          <a:lstStyle/>
          <a:p>
            <a:r>
              <a:rPr lang="es-CO" sz="2400" b="1" dirty="0">
                <a:solidFill>
                  <a:schemeClr val="bg1"/>
                </a:solidFill>
              </a:rPr>
              <a:t>Rom.11:21 </a:t>
            </a:r>
            <a:br>
              <a:rPr lang="es-CO" sz="2400" b="1" dirty="0">
                <a:solidFill>
                  <a:schemeClr val="bg1"/>
                </a:solidFill>
              </a:rPr>
            </a:br>
            <a:endParaRPr lang="es-CO" sz="2400" b="1" dirty="0">
              <a:solidFill>
                <a:schemeClr val="bg1"/>
              </a:solidFill>
            </a:endParaRPr>
          </a:p>
        </p:txBody>
      </p:sp>
    </p:spTree>
    <p:extLst>
      <p:ext uri="{BB962C8B-B14F-4D97-AF65-F5344CB8AC3E}">
        <p14:creationId xmlns:p14="http://schemas.microsoft.com/office/powerpoint/2010/main" val="2982639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2310063" y="0"/>
            <a:ext cx="7668125" cy="6397174"/>
          </a:xfrm>
          <a:prstGeom prst="rect">
            <a:avLst/>
          </a:prstGeom>
        </p:spPr>
      </p:pic>
      <p:sp>
        <p:nvSpPr>
          <p:cNvPr id="5" name="Rectángulo 4"/>
          <p:cNvSpPr/>
          <p:nvPr/>
        </p:nvSpPr>
        <p:spPr>
          <a:xfrm>
            <a:off x="3516347" y="6272468"/>
            <a:ext cx="5195397" cy="584775"/>
          </a:xfrm>
          <a:prstGeom prst="rect">
            <a:avLst/>
          </a:prstGeom>
        </p:spPr>
        <p:txBody>
          <a:bodyPr wrap="none">
            <a:spAutoFit/>
          </a:bodyPr>
          <a:lstStyle/>
          <a:p>
            <a:r>
              <a:rPr lang="es-CO" sz="3200" b="1" dirty="0"/>
              <a:t>La Raíz, </a:t>
            </a:r>
            <a:r>
              <a:rPr lang="es-CO" sz="3200" b="1" dirty="0" smtClean="0"/>
              <a:t>la rica savia El Mesías</a:t>
            </a:r>
            <a:endParaRPr lang="es-CO" sz="3200" b="1" dirty="0"/>
          </a:p>
        </p:txBody>
      </p:sp>
      <p:sp>
        <p:nvSpPr>
          <p:cNvPr id="6" name="Menos 5"/>
          <p:cNvSpPr/>
          <p:nvPr/>
        </p:nvSpPr>
        <p:spPr>
          <a:xfrm rot="5400000">
            <a:off x="5865394" y="6202282"/>
            <a:ext cx="497304" cy="284750"/>
          </a:xfrm>
          <a:prstGeom prst="mathMin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009512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CO" b="1" i="1" dirty="0"/>
              <a:t>HEMOS SIDO INJERTADOS EN ISRAEL </a:t>
            </a:r>
          </a:p>
        </p:txBody>
      </p:sp>
      <p:sp>
        <p:nvSpPr>
          <p:cNvPr id="3" name="Marcador de contenido 2"/>
          <p:cNvSpPr>
            <a:spLocks noGrp="1"/>
          </p:cNvSpPr>
          <p:nvPr>
            <p:ph idx="1"/>
          </p:nvPr>
        </p:nvSpPr>
        <p:spPr>
          <a:xfrm>
            <a:off x="838200" y="1825624"/>
            <a:ext cx="10515600" cy="4575175"/>
          </a:xfrm>
          <a:blipFill>
            <a:blip r:embed="rId2"/>
            <a:tile tx="0" ty="0" sx="100000" sy="100000" flip="none" algn="tl"/>
          </a:blipFill>
          <a:effectLst>
            <a:glow rad="228600">
              <a:schemeClr val="accent5">
                <a:satMod val="175000"/>
                <a:alpha val="40000"/>
              </a:schemeClr>
            </a:glow>
          </a:effectLst>
        </p:spPr>
        <p:txBody>
          <a:bodyPr>
            <a:normAutofit/>
          </a:bodyPr>
          <a:lstStyle/>
          <a:p>
            <a:pPr marL="0" indent="0" algn="ctr">
              <a:buNone/>
            </a:pPr>
            <a:r>
              <a:rPr lang="es-CO" dirty="0"/>
              <a:t>Estudiaremos estos textos: Gal.3:26-29; Ro.11:16-18; Ef.2:12,13; </a:t>
            </a:r>
            <a:r>
              <a:rPr lang="es-CO" dirty="0" smtClean="0"/>
              <a:t>Is.60:1,2, y otros más.  </a:t>
            </a:r>
          </a:p>
          <a:p>
            <a:pPr marL="0" indent="0" algn="ctr">
              <a:buNone/>
            </a:pPr>
            <a:r>
              <a:rPr lang="es-CO" dirty="0"/>
              <a:t> </a:t>
            </a:r>
            <a:endParaRPr lang="es-CO" dirty="0" smtClean="0"/>
          </a:p>
          <a:p>
            <a:pPr marL="0" indent="0" algn="ctr">
              <a:buNone/>
            </a:pPr>
            <a:r>
              <a:rPr lang="es-CO" dirty="0" smtClean="0"/>
              <a:t>“</a:t>
            </a:r>
            <a:r>
              <a:rPr lang="es-CO" i="1" dirty="0" smtClean="0"/>
              <a:t>porque </a:t>
            </a:r>
            <a:r>
              <a:rPr lang="es-CO" i="1" dirty="0"/>
              <a:t>todos sois hijos de Dios por la fe en Cristo Jesús</a:t>
            </a:r>
            <a:r>
              <a:rPr lang="es-CO" i="1" dirty="0" smtClean="0"/>
              <a:t>, 27 </a:t>
            </a:r>
            <a:r>
              <a:rPr lang="es-CO" i="1" dirty="0"/>
              <a:t>pues todos los que habéis sido bautizados en Cristo, de Cristo estáis </a:t>
            </a:r>
            <a:r>
              <a:rPr lang="es-CO" i="1" dirty="0" smtClean="0"/>
              <a:t>revestidos. 28 </a:t>
            </a:r>
            <a:r>
              <a:rPr lang="es-CO" i="1" dirty="0"/>
              <a:t>Ya no hay judío ni griego; no hay esclavo ni libre; no hay hombre ni mujer, porque todos vosotros sois uno en Cristo Jesús</a:t>
            </a:r>
            <a:r>
              <a:rPr lang="es-CO" i="1" dirty="0" smtClean="0"/>
              <a:t>. 29 </a:t>
            </a:r>
            <a:r>
              <a:rPr lang="es-CO" i="1" dirty="0"/>
              <a:t>Y si vosotros sois de Cristo, ciertamente descendientes de Abraham sois, y herederos según la </a:t>
            </a:r>
            <a:r>
              <a:rPr lang="es-CO" i="1" dirty="0" smtClean="0"/>
              <a:t>promesa</a:t>
            </a:r>
            <a:r>
              <a:rPr lang="es-CO" dirty="0" smtClean="0"/>
              <a:t>”</a:t>
            </a:r>
            <a:endParaRPr lang="es-CO" dirty="0"/>
          </a:p>
        </p:txBody>
      </p:sp>
    </p:spTree>
    <p:extLst>
      <p:ext uri="{BB962C8B-B14F-4D97-AF65-F5344CB8AC3E}">
        <p14:creationId xmlns:p14="http://schemas.microsoft.com/office/powerpoint/2010/main" val="909163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449180"/>
            <a:ext cx="11470106" cy="6128084"/>
          </a:xfrm>
          <a:blipFill>
            <a:blip r:embed="rId2"/>
            <a:tile tx="0" ty="0" sx="100000" sy="100000" flip="none" algn="tl"/>
          </a:blipFill>
          <a:effectLst>
            <a:glow rad="228600">
              <a:schemeClr val="accent5">
                <a:satMod val="175000"/>
                <a:alpha val="40000"/>
              </a:schemeClr>
            </a:glow>
          </a:effectLst>
        </p:spPr>
        <p:txBody>
          <a:bodyPr>
            <a:normAutofit lnSpcReduction="10000"/>
          </a:bodyPr>
          <a:lstStyle/>
          <a:p>
            <a:pPr marL="0" indent="0" algn="ctr">
              <a:buNone/>
            </a:pPr>
            <a:r>
              <a:rPr lang="es-CO" sz="3600" b="1" dirty="0" smtClean="0"/>
              <a:t>UNIDOS </a:t>
            </a:r>
            <a:r>
              <a:rPr lang="es-CO" sz="3600" b="1" dirty="0"/>
              <a:t>CON CRISTO </a:t>
            </a:r>
          </a:p>
          <a:p>
            <a:pPr marL="0" indent="0" algn="ctr">
              <a:buNone/>
            </a:pPr>
            <a:endParaRPr lang="es-CO" dirty="0" smtClean="0"/>
          </a:p>
          <a:p>
            <a:pPr marL="0" indent="0" algn="ctr">
              <a:buNone/>
            </a:pPr>
            <a:r>
              <a:rPr lang="es-CO" sz="3200" dirty="0" smtClean="0"/>
              <a:t>Nuestra </a:t>
            </a:r>
            <a:r>
              <a:rPr lang="es-CO" sz="3200" dirty="0"/>
              <a:t>unión con Cristo tiene su base, </a:t>
            </a:r>
            <a:r>
              <a:rPr lang="es-CO" sz="3200" dirty="0" smtClean="0"/>
              <a:t>como diríamos hoy, -su cuartel general el centro de operaciones, -en </a:t>
            </a:r>
            <a:r>
              <a:rPr lang="es-CO" sz="3200" dirty="0"/>
              <a:t>el corazón, o sea, en el espíritu. </a:t>
            </a:r>
            <a:endParaRPr lang="es-CO" sz="3200" dirty="0" smtClean="0"/>
          </a:p>
          <a:p>
            <a:pPr marL="0" indent="0" algn="ctr">
              <a:buNone/>
            </a:pPr>
            <a:r>
              <a:rPr lang="es-CO" sz="3200" dirty="0" smtClean="0"/>
              <a:t>Jesús </a:t>
            </a:r>
            <a:r>
              <a:rPr lang="es-CO" sz="3200" dirty="0"/>
              <a:t>vive en nuestro corazón por Su Espíritu, y desde allí dirige nuestras vidas en cada una de sus facetas. “</a:t>
            </a:r>
            <a:r>
              <a:rPr lang="es-CO" sz="3200" i="1" dirty="0"/>
              <a:t>Para que habite Cristo por la fe en vuestros corazones, a fin de que, arraigados y cimentados en amor...</a:t>
            </a:r>
            <a:r>
              <a:rPr lang="es-CO" sz="3200" dirty="0"/>
              <a:t>” </a:t>
            </a:r>
            <a:r>
              <a:rPr lang="es-CO" sz="3200" dirty="0">
                <a:solidFill>
                  <a:srgbClr val="FF0000"/>
                </a:solidFill>
              </a:rPr>
              <a:t>(Ef.3:17)</a:t>
            </a:r>
            <a:r>
              <a:rPr lang="es-CO" sz="3200" dirty="0"/>
              <a:t>. </a:t>
            </a:r>
            <a:endParaRPr lang="es-CO" sz="3200" dirty="0" smtClean="0"/>
          </a:p>
          <a:p>
            <a:pPr marL="0" indent="0" algn="ctr">
              <a:buNone/>
            </a:pPr>
            <a:endParaRPr lang="es-CO" sz="3200" dirty="0"/>
          </a:p>
          <a:p>
            <a:pPr marL="0" indent="0" algn="ctr">
              <a:buNone/>
            </a:pPr>
            <a:r>
              <a:rPr lang="es-CO" sz="3200" dirty="0" smtClean="0"/>
              <a:t>Es </a:t>
            </a:r>
            <a:r>
              <a:rPr lang="es-CO" sz="3200" dirty="0"/>
              <a:t>en el corazón donde Dios obra en nosotros tanto el querer como el hacer. “</a:t>
            </a:r>
            <a:r>
              <a:rPr lang="es-CO" sz="3200" i="1" dirty="0"/>
              <a:t>Porque Dios es el que en vosotros produce así el querer como el hacer, por su buena voluntad</a:t>
            </a:r>
            <a:r>
              <a:rPr lang="es-CO" sz="3200" dirty="0"/>
              <a:t>” </a:t>
            </a:r>
            <a:r>
              <a:rPr lang="es-CO" sz="3200" dirty="0">
                <a:solidFill>
                  <a:srgbClr val="FF0000"/>
                </a:solidFill>
              </a:rPr>
              <a:t>(Fil.2:13). </a:t>
            </a:r>
          </a:p>
        </p:txBody>
      </p:sp>
    </p:spTree>
    <p:extLst>
      <p:ext uri="{BB962C8B-B14F-4D97-AF65-F5344CB8AC3E}">
        <p14:creationId xmlns:p14="http://schemas.microsoft.com/office/powerpoint/2010/main" val="3397854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1263" y="417095"/>
            <a:ext cx="11293642" cy="6112042"/>
          </a:xfrm>
          <a:blipFill>
            <a:blip r:embed="rId2"/>
            <a:tile tx="0" ty="0" sx="100000" sy="100000" flip="none" algn="tl"/>
          </a:blipFill>
          <a:effectLst>
            <a:glow rad="228600">
              <a:schemeClr val="accent5">
                <a:satMod val="175000"/>
                <a:alpha val="40000"/>
              </a:schemeClr>
            </a:glow>
          </a:effectLst>
        </p:spPr>
        <p:txBody>
          <a:bodyPr>
            <a:normAutofit/>
          </a:bodyPr>
          <a:lstStyle/>
          <a:p>
            <a:pPr marL="0" indent="0" algn="ctr">
              <a:buNone/>
            </a:pPr>
            <a:r>
              <a:rPr lang="es-CO" dirty="0" smtClean="0"/>
              <a:t>RESULTADOS </a:t>
            </a:r>
            <a:r>
              <a:rPr lang="es-CO" dirty="0"/>
              <a:t>DE ESA UNION </a:t>
            </a:r>
          </a:p>
          <a:p>
            <a:pPr marL="0" indent="0" algn="ctr">
              <a:buNone/>
            </a:pPr>
            <a:r>
              <a:rPr lang="es-CO" dirty="0" smtClean="0"/>
              <a:t>Nuestra </a:t>
            </a:r>
            <a:r>
              <a:rPr lang="es-CO" dirty="0"/>
              <a:t>unión con Cristo, el Mesías, </a:t>
            </a:r>
            <a:r>
              <a:rPr lang="es-CO" dirty="0" smtClean="0"/>
              <a:t>de donde proviene –la rica savia que sostiene al tronco, del olivo natural -, tiene </a:t>
            </a:r>
            <a:r>
              <a:rPr lang="es-CO" dirty="0"/>
              <a:t>un resultado evidente y fundamental: somos injertados en Israel; somos unidos a la familia de Abraham y participamos de los pactos y las promesas que desembocan en Cristo. No se puede estar unido a Cristo y separado de Israel, eso es sencillamente imposible. </a:t>
            </a:r>
            <a:endParaRPr lang="es-CO" dirty="0" smtClean="0"/>
          </a:p>
          <a:p>
            <a:pPr marL="0" indent="0" algn="ctr">
              <a:buNone/>
            </a:pPr>
            <a:r>
              <a:rPr lang="es-CO" dirty="0"/>
              <a:t>La fusión que hemos experimentado con Cristo en nuestro espíritu se ha convertido en el centro base de dirección de nuestra vida. Ahora Jesús nos dirige desde dentro </a:t>
            </a:r>
            <a:r>
              <a:rPr lang="es-CO" dirty="0" smtClean="0"/>
              <a:t>de nuestro corazón, no </a:t>
            </a:r>
            <a:r>
              <a:rPr lang="es-CO" dirty="0"/>
              <a:t>desde afuera. El Espíritu </a:t>
            </a:r>
            <a:r>
              <a:rPr lang="es-CO" dirty="0" smtClean="0"/>
              <a:t>Santo nos </a:t>
            </a:r>
            <a:r>
              <a:rPr lang="es-CO" dirty="0"/>
              <a:t>guía, nos impulsa, nos impele y dirige nuestro hombre interior, el hombre espiritual y renacido. </a:t>
            </a:r>
            <a:endParaRPr lang="es-CO" dirty="0" smtClean="0"/>
          </a:p>
          <a:p>
            <a:pPr marL="0" indent="0" algn="ctr">
              <a:buNone/>
            </a:pPr>
            <a:r>
              <a:rPr lang="es-CO" dirty="0" smtClean="0"/>
              <a:t>A </a:t>
            </a:r>
            <a:r>
              <a:rPr lang="es-CO" dirty="0"/>
              <a:t>su vez, Jesús nos ha conectado con la iglesia, </a:t>
            </a:r>
            <a:r>
              <a:rPr lang="es-CO" dirty="0" smtClean="0"/>
              <a:t>los creyentes, Su </a:t>
            </a:r>
            <a:r>
              <a:rPr lang="es-CO" dirty="0"/>
              <a:t>cuerpo; y nos ha puesto en contacto con Israel, el tronco donde hemos sido injertados. </a:t>
            </a:r>
          </a:p>
          <a:p>
            <a:pPr marL="0" indent="0" algn="ctr">
              <a:buNone/>
            </a:pPr>
            <a:endParaRPr lang="es-CO" dirty="0"/>
          </a:p>
        </p:txBody>
      </p:sp>
    </p:spTree>
    <p:extLst>
      <p:ext uri="{BB962C8B-B14F-4D97-AF65-F5344CB8AC3E}">
        <p14:creationId xmlns:p14="http://schemas.microsoft.com/office/powerpoint/2010/main" val="1859192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1018481" y="458971"/>
            <a:ext cx="10270692" cy="5626848"/>
          </a:xfrm>
          <a:prstGeom prst="rect">
            <a:avLst/>
          </a:prstGeom>
        </p:spPr>
      </p:pic>
      <p:sp>
        <p:nvSpPr>
          <p:cNvPr id="5" name="Rectángulo 4"/>
          <p:cNvSpPr/>
          <p:nvPr/>
        </p:nvSpPr>
        <p:spPr>
          <a:xfrm>
            <a:off x="6861921" y="5438854"/>
            <a:ext cx="5125890"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0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Olivo </a:t>
            </a:r>
            <a:r>
              <a:rPr kumimoji="0" lang="es-CO" sz="40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mn-cs"/>
              </a:rPr>
              <a:t>Silvestre, gentiles</a:t>
            </a:r>
            <a:endParaRPr kumimoji="0" lang="es-CO" sz="40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endParaRPr>
          </a:p>
        </p:txBody>
      </p:sp>
      <p:sp>
        <p:nvSpPr>
          <p:cNvPr id="6" name="Rectángulo 5"/>
          <p:cNvSpPr/>
          <p:nvPr/>
        </p:nvSpPr>
        <p:spPr>
          <a:xfrm>
            <a:off x="1726575" y="5438854"/>
            <a:ext cx="4427252" cy="769441"/>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Buen </a:t>
            </a:r>
            <a:r>
              <a:rPr kumimoji="0" lang="es-CO" sz="4400" b="1" i="0" u="none" strike="noStrike" kern="1200" cap="none" spc="0" normalizeH="0" baseline="0" noProof="0" dirty="0" smtClean="0">
                <a:ln>
                  <a:noFill/>
                </a:ln>
                <a:solidFill>
                  <a:srgbClr val="ED7D31">
                    <a:lumMod val="75000"/>
                  </a:srgbClr>
                </a:solidFill>
                <a:effectLst/>
                <a:uLnTx/>
                <a:uFillTx/>
                <a:latin typeface="Calibri" panose="020F0502020204030204"/>
                <a:ea typeface="+mn-ea"/>
                <a:cs typeface="+mn-cs"/>
              </a:rPr>
              <a:t>Olivo </a:t>
            </a:r>
            <a:r>
              <a:rPr kumimoji="0" lang="es-CO" sz="4400" b="1" i="0" u="none" strike="noStrike" kern="1200" cap="none" spc="0" normalizeH="0" baseline="0" noProof="0" dirty="0">
                <a:ln>
                  <a:noFill/>
                </a:ln>
                <a:solidFill>
                  <a:srgbClr val="ED7D31">
                    <a:lumMod val="75000"/>
                  </a:srgbClr>
                </a:solidFill>
                <a:effectLst/>
                <a:uLnTx/>
                <a:uFillTx/>
                <a:latin typeface="Calibri" panose="020F0502020204030204"/>
                <a:ea typeface="+mn-ea"/>
                <a:cs typeface="+mn-cs"/>
              </a:rPr>
              <a:t>Israel </a:t>
            </a:r>
          </a:p>
        </p:txBody>
      </p:sp>
    </p:spTree>
    <p:extLst>
      <p:ext uri="{BB962C8B-B14F-4D97-AF65-F5344CB8AC3E}">
        <p14:creationId xmlns:p14="http://schemas.microsoft.com/office/powerpoint/2010/main" val="3530306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9" y="256674"/>
            <a:ext cx="11325726" cy="6601325"/>
          </a:xfrm>
          <a:blipFill>
            <a:blip r:embed="rId2"/>
            <a:tile tx="0" ty="0" sx="100000" sy="100000" flip="none" algn="tl"/>
          </a:blipFill>
          <a:effectLst>
            <a:glow rad="228600">
              <a:schemeClr val="accent5">
                <a:satMod val="175000"/>
                <a:alpha val="40000"/>
              </a:schemeClr>
            </a:glow>
          </a:effectLst>
        </p:spPr>
        <p:txBody>
          <a:bodyPr>
            <a:normAutofit lnSpcReduction="10000"/>
          </a:bodyPr>
          <a:lstStyle/>
          <a:p>
            <a:pPr marL="0" indent="0" algn="ctr">
              <a:buNone/>
            </a:pPr>
            <a:r>
              <a:rPr lang="es-CO" sz="3900" b="1" dirty="0"/>
              <a:t>1. Hemos sido injertados en Israel</a:t>
            </a:r>
            <a:r>
              <a:rPr lang="es-CO" sz="3900" b="1" dirty="0" smtClean="0"/>
              <a:t>.</a:t>
            </a:r>
          </a:p>
          <a:p>
            <a:pPr marL="0" indent="0" algn="ctr">
              <a:buNone/>
            </a:pPr>
            <a:r>
              <a:rPr lang="es-CO" dirty="0" smtClean="0"/>
              <a:t>“</a:t>
            </a:r>
            <a:r>
              <a:rPr lang="es-CO" i="1" dirty="0"/>
              <a:t>Si las primicias son santas, también lo es la masa restante; y si la raíz es santa, también lo son las ramas. Pues si algunas de las ramas fueron desgajadas, y tú, siendo olivo silvestre, has sido injertado en lugar de ellas, y has sido hecho participante de la raíz y de la rica savia del olivo, no te jactes contra las ramas; y si te jactas, sabe que no sustentas tú a la raíz, sino la raíz a ti... Porque si tú fuiste cortado del que por naturaleza es olivo silvestre, y contra naturaleza fuiste injertado en el buen olivo, ¿cuánto más éstos, que son las ramas naturales, serán injertados en su propio olivo?” </a:t>
            </a:r>
            <a:r>
              <a:rPr lang="es-CO" dirty="0">
                <a:solidFill>
                  <a:srgbClr val="FF0000"/>
                </a:solidFill>
              </a:rPr>
              <a:t>(Ro.11:16-18,24). </a:t>
            </a:r>
            <a:endParaRPr lang="es-CO" dirty="0" smtClean="0">
              <a:solidFill>
                <a:srgbClr val="FF0000"/>
              </a:solidFill>
            </a:endParaRPr>
          </a:p>
          <a:p>
            <a:pPr marL="0" indent="0" algn="ctr">
              <a:buNone/>
            </a:pPr>
            <a:r>
              <a:rPr lang="es-CO" dirty="0" smtClean="0"/>
              <a:t>La </a:t>
            </a:r>
            <a:r>
              <a:rPr lang="es-CO" dirty="0"/>
              <a:t>iglesia no ha substituido al pueblo de Israel. Los gentiles hemos sido unidos al tronco, es decir, Israel. No hay separación en Cristo, sino acercamiento. El cristianismo no puede existir sin reconocer su trasfondo, su Historia, y su vinculación con Israel. </a:t>
            </a:r>
            <a:endParaRPr lang="es-CO" dirty="0" smtClean="0"/>
          </a:p>
          <a:p>
            <a:pPr marL="0" indent="0" algn="ctr">
              <a:buNone/>
            </a:pPr>
            <a:r>
              <a:rPr lang="es-CO" dirty="0" smtClean="0"/>
              <a:t>El </a:t>
            </a:r>
            <a:r>
              <a:rPr lang="es-CO" dirty="0"/>
              <a:t>nuevo </a:t>
            </a:r>
            <a:r>
              <a:rPr lang="es-CO" dirty="0" smtClean="0"/>
              <a:t>Israel espiritual, </a:t>
            </a:r>
            <a:r>
              <a:rPr lang="es-CO" dirty="0"/>
              <a:t>la iglesia, está compuesto de judíos y gentiles. C</a:t>
            </a:r>
            <a:r>
              <a:rPr lang="es-CO" dirty="0" smtClean="0"/>
              <a:t>on </a:t>
            </a:r>
            <a:r>
              <a:rPr lang="es-CO" dirty="0"/>
              <a:t>la que Dios tiene planes eternos; </a:t>
            </a:r>
            <a:r>
              <a:rPr lang="es-CO" dirty="0" smtClean="0"/>
              <a:t>los judíos y gentiles que hayan aceptado a Jesús como Salvador, será </a:t>
            </a:r>
            <a:r>
              <a:rPr lang="es-CO" dirty="0"/>
              <a:t>salvo </a:t>
            </a:r>
            <a:r>
              <a:rPr lang="es-CO" dirty="0">
                <a:solidFill>
                  <a:srgbClr val="FF0000"/>
                </a:solidFill>
              </a:rPr>
              <a:t>(Ro.11:25-26). </a:t>
            </a:r>
          </a:p>
        </p:txBody>
      </p:sp>
    </p:spTree>
    <p:extLst>
      <p:ext uri="{BB962C8B-B14F-4D97-AF65-F5344CB8AC3E}">
        <p14:creationId xmlns:p14="http://schemas.microsoft.com/office/powerpoint/2010/main" val="553023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1262" y="641684"/>
            <a:ext cx="11213433" cy="5566611"/>
          </a:xfrm>
          <a:blipFill>
            <a:blip r:embed="rId2"/>
            <a:tile tx="0" ty="0" sx="100000" sy="100000" flip="none" algn="tl"/>
          </a:blipFill>
          <a:effectLst>
            <a:glow rad="228600">
              <a:schemeClr val="accent5">
                <a:satMod val="175000"/>
                <a:alpha val="40000"/>
              </a:schemeClr>
            </a:glow>
          </a:effectLst>
        </p:spPr>
        <p:txBody>
          <a:bodyPr>
            <a:noAutofit/>
          </a:bodyPr>
          <a:lstStyle/>
          <a:p>
            <a:pPr marL="0" indent="0" algn="ctr">
              <a:buNone/>
            </a:pPr>
            <a:r>
              <a:rPr lang="es-CO" dirty="0" smtClean="0"/>
              <a:t>La </a:t>
            </a:r>
            <a:r>
              <a:rPr lang="es-CO" dirty="0"/>
              <a:t>iglesia tiene una gran deuda histórica con el </a:t>
            </a:r>
            <a:r>
              <a:rPr lang="es-CO" dirty="0" smtClean="0"/>
              <a:t>remanente del pueblo </a:t>
            </a:r>
            <a:r>
              <a:rPr lang="es-CO" dirty="0"/>
              <a:t>de </a:t>
            </a:r>
            <a:r>
              <a:rPr lang="es-CO" dirty="0" smtClean="0"/>
              <a:t>Israel, a los cuales fuimos injertados. </a:t>
            </a:r>
            <a:r>
              <a:rPr lang="es-CO" dirty="0"/>
              <a:t>No podemos ignorarlos, tenemos un futuro común. </a:t>
            </a:r>
            <a:r>
              <a:rPr lang="es-CO" dirty="0" smtClean="0"/>
              <a:t>Esa </a:t>
            </a:r>
            <a:r>
              <a:rPr lang="es-CO" dirty="0"/>
              <a:t>es la voluntad de Dios. Es la palabra profética que ha salido de la boca de Dios. </a:t>
            </a:r>
            <a:endParaRPr lang="es-CO" dirty="0" smtClean="0"/>
          </a:p>
          <a:p>
            <a:pPr marL="0" indent="0" algn="ctr">
              <a:buNone/>
            </a:pPr>
            <a:r>
              <a:rPr lang="es-CO" dirty="0" smtClean="0"/>
              <a:t>“</a:t>
            </a:r>
            <a:r>
              <a:rPr lang="es-CO" i="1" dirty="0"/>
              <a:t>Consolaos, consolaos, pueblo mío, dice vuestro Dios. Hablad al corazón de Jerusalén; decidle a voces que su tiempo es ya cumplido, que su pecado es perdonado; que doble ha recibido de la mano </a:t>
            </a:r>
            <a:r>
              <a:rPr lang="es-CO" i="1" dirty="0" smtClean="0"/>
              <a:t>del Eterno </a:t>
            </a:r>
            <a:r>
              <a:rPr lang="es-CO" i="1" dirty="0"/>
              <a:t>por todos sus pecados. Voz que clama en el desierto: Preparad camino </a:t>
            </a:r>
            <a:r>
              <a:rPr lang="es-CO" i="1" dirty="0" smtClean="0"/>
              <a:t>al Eterno; </a:t>
            </a:r>
            <a:r>
              <a:rPr lang="es-CO" i="1" dirty="0"/>
              <a:t>enderezad calzada en la soledad a nuestro D</a:t>
            </a:r>
            <a:r>
              <a:rPr lang="es-CO" dirty="0"/>
              <a:t>ios” </a:t>
            </a:r>
            <a:r>
              <a:rPr lang="es-CO" dirty="0">
                <a:solidFill>
                  <a:srgbClr val="FF0000"/>
                </a:solidFill>
              </a:rPr>
              <a:t>(Is.40:1-3</a:t>
            </a:r>
            <a:r>
              <a:rPr lang="es-CO" dirty="0" smtClean="0">
                <a:solidFill>
                  <a:srgbClr val="FF0000"/>
                </a:solidFill>
              </a:rPr>
              <a:t>).</a:t>
            </a:r>
          </a:p>
          <a:p>
            <a:pPr marL="0" indent="0" algn="ctr">
              <a:buNone/>
            </a:pPr>
            <a:r>
              <a:rPr lang="es-CO" dirty="0" smtClean="0"/>
              <a:t> </a:t>
            </a:r>
            <a:r>
              <a:rPr lang="es-CO" dirty="0"/>
              <a:t>“</a:t>
            </a:r>
            <a:r>
              <a:rPr lang="es-CO" i="1" dirty="0"/>
              <a:t>No temas, porque yo estoy contigo; del oriente traeré tu generación, y del occidente te recogeré. Diré al norte: Da acá; y al sur: No detengas; trae de lejos mis hijos, y mis hijas de los confines de la tierra” </a:t>
            </a:r>
            <a:r>
              <a:rPr lang="es-CO" dirty="0">
                <a:solidFill>
                  <a:srgbClr val="FF0000"/>
                </a:solidFill>
              </a:rPr>
              <a:t>(Is. 43:5-6). </a:t>
            </a:r>
            <a:endParaRPr lang="es-CO" dirty="0" smtClean="0">
              <a:solidFill>
                <a:srgbClr val="FF0000"/>
              </a:solidFill>
            </a:endParaRPr>
          </a:p>
        </p:txBody>
      </p:sp>
    </p:spTree>
    <p:extLst>
      <p:ext uri="{BB962C8B-B14F-4D97-AF65-F5344CB8AC3E}">
        <p14:creationId xmlns:p14="http://schemas.microsoft.com/office/powerpoint/2010/main" val="2003945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7" y="272716"/>
            <a:ext cx="11438021" cy="2983831"/>
          </a:xfrm>
          <a:blipFill>
            <a:blip r:embed="rId2"/>
            <a:tile tx="0" ty="0" sx="100000" sy="100000" flip="none" algn="tl"/>
          </a:blipFill>
          <a:effectLst>
            <a:glow rad="228600">
              <a:schemeClr val="accent5">
                <a:satMod val="175000"/>
                <a:alpha val="40000"/>
              </a:schemeClr>
            </a:glow>
          </a:effectLst>
        </p:spPr>
        <p:txBody>
          <a:bodyPr>
            <a:normAutofit/>
          </a:bodyPr>
          <a:lstStyle/>
          <a:p>
            <a:pPr marL="0" indent="0" algn="ctr">
              <a:buNone/>
            </a:pPr>
            <a:r>
              <a:rPr lang="es-CO" dirty="0"/>
              <a:t>“No obstante, he aquí vienen días, dice </a:t>
            </a:r>
            <a:r>
              <a:rPr lang="es-CO" dirty="0" smtClean="0"/>
              <a:t>el Eterno, </a:t>
            </a:r>
            <a:r>
              <a:rPr lang="es-CO" dirty="0"/>
              <a:t>en que no se dirá más: Vive </a:t>
            </a:r>
            <a:r>
              <a:rPr lang="es-CO" dirty="0" smtClean="0"/>
              <a:t>el Eterno, </a:t>
            </a:r>
            <a:r>
              <a:rPr lang="es-CO" dirty="0"/>
              <a:t>que hizo subir a los hijos de Israel de tierra de Egipto; sino: Vive </a:t>
            </a:r>
            <a:r>
              <a:rPr lang="es-CO" dirty="0" smtClean="0"/>
              <a:t>el Eterno, </a:t>
            </a:r>
            <a:r>
              <a:rPr lang="es-CO" dirty="0"/>
              <a:t>que hizo subir a los hijos de Israel de la tierra del norte, y de todas las tierras adonde los había arrojado; y los volveré a su tierra, la cual di a sus padres. He aquí que </a:t>
            </a:r>
            <a:r>
              <a:rPr lang="es-CO" u="sng" dirty="0"/>
              <a:t>yo envío muchos pescadores</a:t>
            </a:r>
            <a:r>
              <a:rPr lang="es-CO" dirty="0"/>
              <a:t>, dice </a:t>
            </a:r>
            <a:r>
              <a:rPr lang="es-CO" dirty="0" smtClean="0"/>
              <a:t>el Eterno, </a:t>
            </a:r>
            <a:r>
              <a:rPr lang="es-CO" dirty="0"/>
              <a:t>y los pescarán, y después enviaré </a:t>
            </a:r>
            <a:r>
              <a:rPr lang="es-CO" u="sng" dirty="0"/>
              <a:t>muchos cazadores</a:t>
            </a:r>
            <a:r>
              <a:rPr lang="es-CO" dirty="0"/>
              <a:t>, y los cazarán por todo monte y por todo collado, y por las cavernas de los peñascos” </a:t>
            </a:r>
            <a:r>
              <a:rPr lang="es-CO" dirty="0">
                <a:solidFill>
                  <a:srgbClr val="FF0000"/>
                </a:solidFill>
              </a:rPr>
              <a:t>(Jer. l6:14-16</a:t>
            </a:r>
            <a:r>
              <a:rPr lang="es-CO" dirty="0" smtClean="0">
                <a:solidFill>
                  <a:srgbClr val="FF0000"/>
                </a:solidFill>
              </a:rPr>
              <a:t>).</a:t>
            </a:r>
          </a:p>
          <a:p>
            <a:pPr marL="0" indent="0" algn="ctr">
              <a:buNone/>
            </a:pPr>
            <a:endParaRPr lang="es-CO" dirty="0" smtClean="0">
              <a:solidFill>
                <a:srgbClr val="FF0000"/>
              </a:solidFill>
            </a:endParaRPr>
          </a:p>
          <a:p>
            <a:endParaRPr lang="es-CO" dirty="0"/>
          </a:p>
        </p:txBody>
      </p:sp>
      <p:pic>
        <p:nvPicPr>
          <p:cNvPr id="4" name="Imagen 3"/>
          <p:cNvPicPr>
            <a:picLocks noChangeAspect="1"/>
          </p:cNvPicPr>
          <p:nvPr/>
        </p:nvPicPr>
        <p:blipFill>
          <a:blip r:embed="rId3"/>
          <a:stretch>
            <a:fillRect/>
          </a:stretch>
        </p:blipFill>
        <p:spPr>
          <a:xfrm>
            <a:off x="368967" y="3256547"/>
            <a:ext cx="4106780" cy="3429000"/>
          </a:xfrm>
          <a:prstGeom prst="rect">
            <a:avLst/>
          </a:prstGeom>
          <a:scene3d>
            <a:camera prst="orthographicFront"/>
            <a:lightRig rig="threePt" dir="t"/>
          </a:scene3d>
          <a:sp3d>
            <a:bevelT prst="angle"/>
          </a:sp3d>
        </p:spPr>
      </p:pic>
      <p:pic>
        <p:nvPicPr>
          <p:cNvPr id="6" name="Imagen 5"/>
          <p:cNvPicPr>
            <a:picLocks noChangeAspect="1"/>
          </p:cNvPicPr>
          <p:nvPr/>
        </p:nvPicPr>
        <p:blipFill>
          <a:blip r:embed="rId4"/>
          <a:stretch>
            <a:fillRect/>
          </a:stretch>
        </p:blipFill>
        <p:spPr>
          <a:xfrm>
            <a:off x="8197517" y="3256547"/>
            <a:ext cx="3609472" cy="3429000"/>
          </a:xfrm>
          <a:prstGeom prst="rect">
            <a:avLst/>
          </a:prstGeom>
          <a:scene3d>
            <a:camera prst="orthographicFront"/>
            <a:lightRig rig="threePt" dir="t"/>
          </a:scene3d>
          <a:sp3d>
            <a:bevelT prst="angle"/>
          </a:sp3d>
        </p:spPr>
      </p:pic>
      <p:sp>
        <p:nvSpPr>
          <p:cNvPr id="2" name="Rectángulo 1"/>
          <p:cNvSpPr/>
          <p:nvPr/>
        </p:nvSpPr>
        <p:spPr>
          <a:xfrm>
            <a:off x="4588042" y="3432556"/>
            <a:ext cx="3609475" cy="3231654"/>
          </a:xfrm>
          <a:prstGeom prst="rect">
            <a:avLst/>
          </a:prstGeom>
        </p:spPr>
        <p:txBody>
          <a:bodyPr wrap="square">
            <a:spAutoFit/>
          </a:bodyPr>
          <a:lstStyle/>
          <a:p>
            <a:r>
              <a:rPr lang="es-CO" sz="2800" dirty="0"/>
              <a:t>Jeremías menciona dos cosas muy importantes:</a:t>
            </a:r>
          </a:p>
          <a:p>
            <a:r>
              <a:rPr lang="es-CO" sz="3200" b="1" dirty="0"/>
              <a:t>1), </a:t>
            </a:r>
            <a:r>
              <a:rPr lang="es-CO" sz="2800" dirty="0" smtClean="0"/>
              <a:t>Yo Envío </a:t>
            </a:r>
            <a:r>
              <a:rPr lang="es-CO" sz="2800" dirty="0"/>
              <a:t>Muchos pescadores.</a:t>
            </a:r>
          </a:p>
          <a:p>
            <a:r>
              <a:rPr lang="es-CO" sz="3200" b="1" dirty="0"/>
              <a:t>2). </a:t>
            </a:r>
            <a:r>
              <a:rPr lang="es-CO" sz="2800" dirty="0" smtClean="0"/>
              <a:t>Después enviaré </a:t>
            </a:r>
            <a:r>
              <a:rPr lang="es-CO" sz="2800" dirty="0"/>
              <a:t>muchos </a:t>
            </a:r>
            <a:r>
              <a:rPr lang="es-CO" sz="2800" dirty="0" smtClean="0"/>
              <a:t>cazadores…. </a:t>
            </a:r>
            <a:endParaRPr lang="es-CO" sz="2800" dirty="0"/>
          </a:p>
        </p:txBody>
      </p:sp>
    </p:spTree>
    <p:extLst>
      <p:ext uri="{BB962C8B-B14F-4D97-AF65-F5344CB8AC3E}">
        <p14:creationId xmlns:p14="http://schemas.microsoft.com/office/powerpoint/2010/main" val="602677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272715" y="208547"/>
            <a:ext cx="11758864" cy="6649453"/>
          </a:xfrm>
          <a:blipFill>
            <a:blip r:embed="rId2"/>
            <a:tile tx="0" ty="0" sx="100000" sy="100000" flip="none" algn="tl"/>
          </a:blipFill>
          <a:effectLst>
            <a:glow rad="228600">
              <a:schemeClr val="accent5">
                <a:satMod val="175000"/>
                <a:alpha val="40000"/>
              </a:schemeClr>
            </a:glow>
          </a:effectLst>
        </p:spPr>
        <p:txBody>
          <a:bodyPr>
            <a:normAutofit lnSpcReduction="10000"/>
          </a:bodyPr>
          <a:lstStyle/>
          <a:p>
            <a:pPr marL="0" indent="0" algn="ctr">
              <a:buNone/>
            </a:pPr>
            <a:r>
              <a:rPr lang="es-CO" sz="3600" b="1" dirty="0"/>
              <a:t>¿Qué quiere decir Dios con: “Yo Envío Muchos </a:t>
            </a:r>
            <a:r>
              <a:rPr lang="es-CO" sz="3600" b="1" u="sng" dirty="0" smtClean="0"/>
              <a:t>pescadores</a:t>
            </a:r>
            <a:r>
              <a:rPr lang="es-CO" sz="3600" b="1" dirty="0" smtClean="0"/>
              <a:t>, y después “enviaré </a:t>
            </a:r>
            <a:r>
              <a:rPr lang="es-CO" sz="3600" b="1" dirty="0"/>
              <a:t>muchos </a:t>
            </a:r>
            <a:r>
              <a:rPr lang="es-CO" sz="3600" b="1" u="sng" dirty="0" smtClean="0"/>
              <a:t>cazadores</a:t>
            </a:r>
            <a:r>
              <a:rPr lang="es-CO" sz="3600" b="1" dirty="0" smtClean="0"/>
              <a:t>, </a:t>
            </a:r>
            <a:r>
              <a:rPr lang="es-CO" sz="3600" b="1" dirty="0"/>
              <a:t>y los cazarán por todo monte y por todo collado, y por las cavernas de los </a:t>
            </a:r>
            <a:r>
              <a:rPr lang="es-CO" sz="3600" b="1" dirty="0" smtClean="0"/>
              <a:t>peñascos”?</a:t>
            </a:r>
          </a:p>
          <a:p>
            <a:pPr marL="0" indent="0" algn="ctr">
              <a:buNone/>
            </a:pPr>
            <a:r>
              <a:rPr lang="es-CO" sz="3600" b="1" dirty="0" smtClean="0"/>
              <a:t>1. </a:t>
            </a:r>
            <a:r>
              <a:rPr lang="es-CO" sz="3600" dirty="0" smtClean="0"/>
              <a:t>“Yo envío, muchos cazadores”.</a:t>
            </a:r>
          </a:p>
          <a:p>
            <a:pPr marL="0" indent="0" algn="ctr">
              <a:buNone/>
            </a:pPr>
            <a:r>
              <a:rPr lang="es-CO" dirty="0" smtClean="0"/>
              <a:t> El último llamado a la humanidad, para que se arrepienta y se salve, está siendo esparcido rápidamente por los </a:t>
            </a:r>
            <a:r>
              <a:rPr lang="es-CO" dirty="0" smtClean="0"/>
              <a:t>“</a:t>
            </a:r>
            <a:r>
              <a:rPr lang="es-CO" dirty="0" smtClean="0"/>
              <a:t>pescadores</a:t>
            </a:r>
            <a:r>
              <a:rPr lang="es-CO" dirty="0" smtClean="0"/>
              <a:t>” </a:t>
            </a:r>
            <a:r>
              <a:rPr lang="es-CO" dirty="0" smtClean="0"/>
              <a:t>de almas, -hombres y mujeres consagrados- desde los pulpitos, y a través de internet, y muchos israelitas y gentiles, aceptan el llamado, y son injertados al tronco de Israel, pero no basados en el amor, sino por temor al castigo, o ambicionando las bendiciones del pueblo de Dios, la vida eterna, pero que sus caracteres no han sido transfórmanos, a semejanza de su Creador. </a:t>
            </a:r>
            <a:r>
              <a:rPr lang="es-CO" dirty="0" smtClean="0">
                <a:solidFill>
                  <a:srgbClr val="FF0000"/>
                </a:solidFill>
              </a:rPr>
              <a:t>(Ver Ge.1:27; Heb.12.14).</a:t>
            </a:r>
          </a:p>
          <a:p>
            <a:pPr marL="0" indent="0" algn="ctr">
              <a:buNone/>
            </a:pPr>
            <a:r>
              <a:rPr lang="es-CO" dirty="0" smtClean="0"/>
              <a:t>Por ende, Dios tiene que hacer una selección de su pueblo, porque  “</a:t>
            </a:r>
            <a:r>
              <a:rPr lang="es-CO" b="1" i="1" dirty="0" smtClean="0"/>
              <a:t>No </a:t>
            </a:r>
            <a:r>
              <a:rPr lang="es-CO" b="1" i="1" dirty="0"/>
              <a:t>entrará en ella </a:t>
            </a:r>
            <a:r>
              <a:rPr lang="es-CO" b="1" i="1" dirty="0" smtClean="0"/>
              <a:t>– la Santa ciudad de Jerusalén- ninguna </a:t>
            </a:r>
            <a:r>
              <a:rPr lang="es-CO" b="1" i="1" dirty="0"/>
              <a:t>cosa </a:t>
            </a:r>
            <a:r>
              <a:rPr lang="es-CO" b="1" i="1" dirty="0" smtClean="0"/>
              <a:t>impura </a:t>
            </a:r>
            <a:r>
              <a:rPr lang="es-CO" b="1" i="1" dirty="0"/>
              <a:t>o que haga abominación y mentira, sino solamente los que están inscritos en el libro de la </a:t>
            </a:r>
            <a:r>
              <a:rPr lang="es-CO" b="1" i="1" dirty="0" smtClean="0"/>
              <a:t>vida </a:t>
            </a:r>
            <a:r>
              <a:rPr lang="es-CO" b="1" i="1" dirty="0"/>
              <a:t>del </a:t>
            </a:r>
            <a:r>
              <a:rPr lang="es-CO" b="1" i="1" dirty="0" smtClean="0"/>
              <a:t>Cordero</a:t>
            </a:r>
            <a:r>
              <a:rPr lang="es-CO" dirty="0" smtClean="0"/>
              <a:t>”. </a:t>
            </a:r>
            <a:r>
              <a:rPr lang="es-CO" dirty="0" smtClean="0">
                <a:solidFill>
                  <a:srgbClr val="FF0000"/>
                </a:solidFill>
              </a:rPr>
              <a:t>(Ap.21:27; 22:14).  </a:t>
            </a:r>
            <a:r>
              <a:rPr lang="es-CO" dirty="0" smtClean="0"/>
              <a:t>  </a:t>
            </a:r>
            <a:endParaRPr lang="es-CO" dirty="0"/>
          </a:p>
        </p:txBody>
      </p:sp>
    </p:spTree>
    <p:extLst>
      <p:ext uri="{BB962C8B-B14F-4D97-AF65-F5344CB8AC3E}">
        <p14:creationId xmlns:p14="http://schemas.microsoft.com/office/powerpoint/2010/main" val="195086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320842"/>
            <a:ext cx="11550316" cy="6537158"/>
          </a:xfrm>
          <a:blipFill>
            <a:blip r:embed="rId2"/>
            <a:tile tx="0" ty="0" sx="100000" sy="100000" flip="none" algn="tl"/>
          </a:blipFill>
          <a:effectLst>
            <a:glow rad="228600">
              <a:schemeClr val="accent5">
                <a:satMod val="175000"/>
                <a:alpha val="40000"/>
              </a:schemeClr>
            </a:glow>
          </a:effectLst>
        </p:spPr>
        <p:txBody>
          <a:bodyPr>
            <a:normAutofit fontScale="92500" lnSpcReduction="10000"/>
          </a:bodyPr>
          <a:lstStyle/>
          <a:p>
            <a:pPr marL="0" indent="0" algn="ctr">
              <a:buNone/>
            </a:pPr>
            <a:r>
              <a:rPr lang="es-CO" dirty="0" smtClean="0"/>
              <a:t>Es decir que, al cielo no entrarán sino los que tengan el carácter de Cristo, por ende el Señor Jesús dice:</a:t>
            </a:r>
          </a:p>
          <a:p>
            <a:pPr marL="0" indent="0" algn="ctr">
              <a:buNone/>
            </a:pPr>
            <a:r>
              <a:rPr lang="es-CO" dirty="0"/>
              <a:t> </a:t>
            </a:r>
            <a:r>
              <a:rPr lang="es-CO" dirty="0" smtClean="0">
                <a:solidFill>
                  <a:srgbClr val="FF0000"/>
                </a:solidFill>
              </a:rPr>
              <a:t>Mat.11:28-30</a:t>
            </a:r>
            <a:r>
              <a:rPr lang="es-CO" dirty="0" smtClean="0"/>
              <a:t>. “</a:t>
            </a:r>
            <a:r>
              <a:rPr lang="es-CO" b="1" i="1" dirty="0" smtClean="0"/>
              <a:t>VENID A MÍ </a:t>
            </a:r>
            <a:r>
              <a:rPr lang="es-CO" i="1" dirty="0" smtClean="0"/>
              <a:t>todos </a:t>
            </a:r>
            <a:r>
              <a:rPr lang="es-CO" i="1" dirty="0"/>
              <a:t>los que estáis trabajados y cargados, y yo os haré descansar</a:t>
            </a:r>
            <a:r>
              <a:rPr lang="es-CO" i="1" dirty="0" smtClean="0"/>
              <a:t>. 29 </a:t>
            </a:r>
            <a:r>
              <a:rPr lang="es-CO" i="1" dirty="0"/>
              <a:t>Llevad mi yugo sobre vosotros y aprended de mí, que soy manso y humilde de corazón, y hallaréis descanso para vuestras almas, </a:t>
            </a:r>
            <a:r>
              <a:rPr lang="es-CO" i="1" dirty="0" smtClean="0"/>
              <a:t>30 </a:t>
            </a:r>
            <a:r>
              <a:rPr lang="es-CO" i="1" dirty="0"/>
              <a:t>porque mi yugo es fácil y ligera mi carga</a:t>
            </a:r>
            <a:r>
              <a:rPr lang="es-CO" dirty="0" smtClean="0"/>
              <a:t>".</a:t>
            </a:r>
          </a:p>
          <a:p>
            <a:pPr marL="0" indent="0" algn="ctr">
              <a:buNone/>
            </a:pPr>
            <a:endParaRPr lang="es-CO" dirty="0"/>
          </a:p>
          <a:p>
            <a:pPr marL="0" indent="0" algn="ctr">
              <a:buNone/>
            </a:pPr>
            <a:r>
              <a:rPr lang="es-CO" dirty="0" smtClean="0"/>
              <a:t>Hay muchos dentro de la iglesia, que han ingresado a la iglesia, pero que no han IDO A CRISTO, para aprender de </a:t>
            </a:r>
            <a:r>
              <a:rPr lang="es-CO" dirty="0"/>
              <a:t>É</a:t>
            </a:r>
            <a:r>
              <a:rPr lang="es-CO" dirty="0" smtClean="0"/>
              <a:t>l a </a:t>
            </a:r>
            <a:r>
              <a:rPr lang="es-CO" dirty="0"/>
              <a:t>ser </a:t>
            </a:r>
            <a:r>
              <a:rPr lang="es-CO" dirty="0" smtClean="0"/>
              <a:t>“MANSOS Y HUMILDES DE CORAZÓN”. Si Dios los llevara al cielo, así como están, con deficiencias de carácter, </a:t>
            </a:r>
            <a:r>
              <a:rPr lang="es-CO" sz="3000" b="1" dirty="0" smtClean="0"/>
              <a:t>(1), </a:t>
            </a:r>
            <a:r>
              <a:rPr lang="es-CO" dirty="0" smtClean="0"/>
              <a:t>no serían felices en el cielo, porque no encontrarían un ambiente propicio para ellos, y </a:t>
            </a:r>
            <a:r>
              <a:rPr lang="es-CO" sz="3000" b="1" dirty="0" smtClean="0"/>
              <a:t>(2), </a:t>
            </a:r>
            <a:r>
              <a:rPr lang="es-CO" dirty="0" smtClean="0"/>
              <a:t>volvería a perpetuarse el pecado. </a:t>
            </a:r>
          </a:p>
          <a:p>
            <a:pPr marL="0" indent="0" algn="ctr">
              <a:buNone/>
            </a:pPr>
            <a:r>
              <a:rPr lang="es-CO" dirty="0" smtClean="0"/>
              <a:t>Por ende es necesario PERMANECER EN CRISTO, TODO EL TIEMPO, como lo hacía Enoc. </a:t>
            </a:r>
            <a:r>
              <a:rPr lang="es-CO" dirty="0" smtClean="0">
                <a:solidFill>
                  <a:srgbClr val="FF0000"/>
                </a:solidFill>
              </a:rPr>
              <a:t>(Ge.5:22-24). Ver Ju. 15:4,5. </a:t>
            </a:r>
          </a:p>
          <a:p>
            <a:pPr marL="0" indent="0" algn="ctr">
              <a:buNone/>
            </a:pPr>
            <a:r>
              <a:rPr lang="es-CO" dirty="0" smtClean="0"/>
              <a:t>Por ende, no te conformes con ser un miembro más de la iglesia, con que tu nombre figure en el libro de la iglesia, ESO NO TE SALVA, CAMINA CON CRISTO, NOCHE Y DÍA. RELACIONATE MÁ CON CRISTO,  Se “AMIGO DE CRISTO”. </a:t>
            </a:r>
            <a:r>
              <a:rPr lang="es-CO" dirty="0" smtClean="0">
                <a:solidFill>
                  <a:srgbClr val="FF0000"/>
                </a:solidFill>
              </a:rPr>
              <a:t>(Ver Ju.15:14). </a:t>
            </a:r>
          </a:p>
          <a:p>
            <a:pPr marL="0" indent="0" algn="ctr">
              <a:buNone/>
            </a:pPr>
            <a:endParaRPr lang="es-CO" dirty="0" smtClean="0"/>
          </a:p>
          <a:p>
            <a:pPr marL="0" indent="0">
              <a:buNone/>
            </a:pPr>
            <a:endParaRPr lang="es-CO" dirty="0"/>
          </a:p>
        </p:txBody>
      </p:sp>
    </p:spTree>
    <p:extLst>
      <p:ext uri="{BB962C8B-B14F-4D97-AF65-F5344CB8AC3E}">
        <p14:creationId xmlns:p14="http://schemas.microsoft.com/office/powerpoint/2010/main" val="1493850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04800" y="401053"/>
            <a:ext cx="11518232" cy="6063915"/>
          </a:xfrm>
          <a:blipFill>
            <a:blip r:embed="rId2"/>
            <a:tile tx="0" ty="0" sx="100000" sy="100000" flip="none" algn="tl"/>
          </a:blipFill>
          <a:effectLst>
            <a:glow rad="228600">
              <a:schemeClr val="accent5">
                <a:satMod val="175000"/>
                <a:alpha val="40000"/>
              </a:schemeClr>
            </a:glow>
          </a:effectLst>
        </p:spPr>
        <p:txBody>
          <a:bodyPr>
            <a:normAutofit/>
          </a:bodyPr>
          <a:lstStyle/>
          <a:p>
            <a:pPr marL="0" indent="0" algn="ctr">
              <a:buNone/>
            </a:pPr>
            <a:r>
              <a:rPr lang="es-CO" sz="3200" b="1" dirty="0" smtClean="0"/>
              <a:t>2. </a:t>
            </a:r>
            <a:r>
              <a:rPr lang="es-CO" dirty="0" smtClean="0"/>
              <a:t>“</a:t>
            </a:r>
            <a:r>
              <a:rPr lang="es-CO" i="1" dirty="0" smtClean="0"/>
              <a:t>y </a:t>
            </a:r>
            <a:r>
              <a:rPr lang="es-CO" i="1" dirty="0"/>
              <a:t>después “enviaré muchos cazadores, y los cazarán por todo monte y por todo collado, y por las cavernas de los </a:t>
            </a:r>
            <a:r>
              <a:rPr lang="es-CO" i="1" dirty="0" smtClean="0"/>
              <a:t>peñascos</a:t>
            </a:r>
            <a:r>
              <a:rPr lang="es-CO" dirty="0" smtClean="0"/>
              <a:t>”</a:t>
            </a:r>
          </a:p>
          <a:p>
            <a:pPr marL="0" indent="0" algn="ctr">
              <a:buNone/>
            </a:pPr>
            <a:r>
              <a:rPr lang="es-CO" dirty="0" smtClean="0"/>
              <a:t>El Eterno, en su gran sabiduría, ha provisto un medio para seleccionar el REMANENTE, del pueblo de Israel, los injertados, en el último tiempo, poco antes del regreso de Cristo, para ello Dios usará las </a:t>
            </a:r>
            <a:r>
              <a:rPr lang="es-CO" dirty="0" smtClean="0"/>
              <a:t>PRUEBAS </a:t>
            </a:r>
            <a:r>
              <a:rPr lang="es-CO" dirty="0" smtClean="0"/>
              <a:t>y LA LEY DOMINICAL, para zarandear al REMANENTE. </a:t>
            </a:r>
          </a:p>
          <a:p>
            <a:pPr marL="0" indent="0" algn="ctr">
              <a:buNone/>
            </a:pPr>
            <a:endParaRPr lang="es-CO" dirty="0" smtClean="0"/>
          </a:p>
          <a:p>
            <a:pPr marL="0" indent="0" algn="ctr">
              <a:buNone/>
            </a:pPr>
            <a:r>
              <a:rPr lang="es-CO" dirty="0" smtClean="0"/>
              <a:t>Para ilustrar esto, Cristo contó una parábola, La parábola de la red: </a:t>
            </a:r>
            <a:r>
              <a:rPr lang="es-CO" dirty="0" smtClean="0">
                <a:solidFill>
                  <a:srgbClr val="FF0000"/>
                </a:solidFill>
              </a:rPr>
              <a:t>(Mat.13:47-50).</a:t>
            </a:r>
            <a:endParaRPr lang="es-CO" dirty="0">
              <a:solidFill>
                <a:srgbClr val="FF0000"/>
              </a:solidFill>
            </a:endParaRPr>
          </a:p>
          <a:p>
            <a:pPr marL="0" indent="0" algn="ctr">
              <a:buNone/>
            </a:pPr>
            <a:r>
              <a:rPr lang="es-CO" dirty="0"/>
              <a:t> </a:t>
            </a:r>
            <a:r>
              <a:rPr lang="es-CO" dirty="0" smtClean="0"/>
              <a:t>"Asimismo </a:t>
            </a:r>
            <a:r>
              <a:rPr lang="es-CO" dirty="0"/>
              <a:t>el reino de los cielos es semejante a una </a:t>
            </a:r>
            <a:r>
              <a:rPr lang="es-CO" dirty="0" smtClean="0"/>
              <a:t>red que</a:t>
            </a:r>
            <a:r>
              <a:rPr lang="es-CO" dirty="0"/>
              <a:t>, echada al mar, recoge toda clase de peces. </a:t>
            </a:r>
            <a:r>
              <a:rPr lang="es-CO" dirty="0" smtClean="0"/>
              <a:t>48 </a:t>
            </a:r>
            <a:r>
              <a:rPr lang="es-CO" dirty="0"/>
              <a:t>Cuando está llena, la sacan a la orilla, se sientan y recogen lo bueno en cestas y echan fuera lo malo. </a:t>
            </a:r>
            <a:r>
              <a:rPr lang="es-CO" dirty="0" smtClean="0"/>
              <a:t>49 </a:t>
            </a:r>
            <a:r>
              <a:rPr lang="es-CO" dirty="0"/>
              <a:t>Así será al fin del mundo: saldrán los ángeles y apartarán a los malos de entre los justos, </a:t>
            </a:r>
            <a:r>
              <a:rPr lang="es-CO" dirty="0" smtClean="0"/>
              <a:t>50 </a:t>
            </a:r>
            <a:r>
              <a:rPr lang="es-CO" dirty="0"/>
              <a:t>y los echarán en el horno de fuego; allí será el lloro y el crujir de </a:t>
            </a:r>
            <a:r>
              <a:rPr lang="es-CO" dirty="0" smtClean="0"/>
              <a:t>dientes”</a:t>
            </a:r>
          </a:p>
          <a:p>
            <a:pPr marL="0" indent="0" algn="ctr">
              <a:buNone/>
            </a:pPr>
            <a:endParaRPr lang="es-CO" dirty="0"/>
          </a:p>
        </p:txBody>
      </p:sp>
    </p:spTree>
    <p:extLst>
      <p:ext uri="{BB962C8B-B14F-4D97-AF65-F5344CB8AC3E}">
        <p14:creationId xmlns:p14="http://schemas.microsoft.com/office/powerpoint/2010/main" val="3756336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557" y="259726"/>
            <a:ext cx="11819022" cy="1504280"/>
          </a:xfrm>
        </p:spPr>
        <p:txBody>
          <a:bodyPr>
            <a:noAutofit/>
          </a:bodyPr>
          <a:lstStyle/>
          <a:p>
            <a:pPr algn="ctr"/>
            <a:r>
              <a:rPr lang="es-CO" sz="2800" b="1" dirty="0" smtClean="0"/>
              <a:t>Es necesario despojarse del yo, y de  los vienes materiales, para apoyar la predicación de la  causa de Dios, abandonar las ciudades, y huir al campo</a:t>
            </a:r>
            <a:r>
              <a:rPr lang="es-CO" sz="2800" b="1" dirty="0"/>
              <a:t>, </a:t>
            </a:r>
            <a:r>
              <a:rPr lang="es-CO" sz="2800" b="1" dirty="0" smtClean="0"/>
              <a:t>“los collados, las </a:t>
            </a:r>
            <a:r>
              <a:rPr lang="es-CO" sz="2800" b="1" dirty="0"/>
              <a:t>cavernas de los </a:t>
            </a:r>
            <a:r>
              <a:rPr lang="es-CO" sz="2800" b="1" dirty="0" smtClean="0"/>
              <a:t>peñascos”,  </a:t>
            </a:r>
            <a:r>
              <a:rPr lang="es-CO" sz="2800" b="1" dirty="0" smtClean="0"/>
              <a:t>lo que requiere amor a Dios y al prójimo, por su salvación.  </a:t>
            </a:r>
            <a:endParaRPr lang="es-CO" sz="2800" b="1" dirty="0"/>
          </a:p>
        </p:txBody>
      </p:sp>
      <p:sp>
        <p:nvSpPr>
          <p:cNvPr id="3" name="Marcador de contenido 2"/>
          <p:cNvSpPr>
            <a:spLocks noGrp="1"/>
          </p:cNvSpPr>
          <p:nvPr>
            <p:ph idx="1"/>
          </p:nvPr>
        </p:nvSpPr>
        <p:spPr>
          <a:xfrm>
            <a:off x="212557" y="5209039"/>
            <a:ext cx="11819022" cy="1564105"/>
          </a:xfrm>
        </p:spPr>
        <p:txBody>
          <a:bodyPr>
            <a:normAutofit fontScale="92500" lnSpcReduction="20000"/>
          </a:bodyPr>
          <a:lstStyle/>
          <a:p>
            <a:pPr marL="0" indent="0" algn="ctr">
              <a:buNone/>
            </a:pPr>
            <a:r>
              <a:rPr lang="es-CO" dirty="0" smtClean="0"/>
              <a:t>Pero muchos, aman más sus gustos personales, y están “injertados al tronco”, sin experimentar el gozo que se experimenta cuando se está realmente dedicado a la obra de la salvación de las almas</a:t>
            </a:r>
            <a:r>
              <a:rPr lang="es-CO" dirty="0"/>
              <a:t>. </a:t>
            </a:r>
            <a:r>
              <a:rPr lang="es-CO" dirty="0" smtClean="0"/>
              <a:t>Estos experimentaran “el </a:t>
            </a:r>
            <a:r>
              <a:rPr lang="es-CO" dirty="0"/>
              <a:t>lloro y el crujir de </a:t>
            </a:r>
            <a:r>
              <a:rPr lang="es-CO" dirty="0" smtClean="0"/>
              <a:t>dientes”, porque dejaron pasar su tiempo de gracia, y serán dejados a la vera del camino. Pero los fieles proseguirán adelante hasta el fin, al encuentro con Su Señor. </a:t>
            </a:r>
            <a:endParaRPr lang="es-CO" dirty="0"/>
          </a:p>
        </p:txBody>
      </p:sp>
      <p:pic>
        <p:nvPicPr>
          <p:cNvPr id="4" name="Imagen 3"/>
          <p:cNvPicPr>
            <a:picLocks noChangeAspect="1"/>
          </p:cNvPicPr>
          <p:nvPr/>
        </p:nvPicPr>
        <p:blipFill>
          <a:blip r:embed="rId2"/>
          <a:stretch>
            <a:fillRect/>
          </a:stretch>
        </p:blipFill>
        <p:spPr>
          <a:xfrm>
            <a:off x="212557" y="1869405"/>
            <a:ext cx="3878179" cy="3167815"/>
          </a:xfrm>
          <a:prstGeom prst="rect">
            <a:avLst/>
          </a:prstGeom>
        </p:spPr>
      </p:pic>
      <p:pic>
        <p:nvPicPr>
          <p:cNvPr id="5" name="Imagen 4"/>
          <p:cNvPicPr>
            <a:picLocks noChangeAspect="1"/>
          </p:cNvPicPr>
          <p:nvPr/>
        </p:nvPicPr>
        <p:blipFill>
          <a:blip r:embed="rId3"/>
          <a:stretch>
            <a:fillRect/>
          </a:stretch>
        </p:blipFill>
        <p:spPr>
          <a:xfrm>
            <a:off x="4178662" y="1908383"/>
            <a:ext cx="4227095" cy="3089857"/>
          </a:xfrm>
          <a:prstGeom prst="rect">
            <a:avLst/>
          </a:prstGeom>
        </p:spPr>
      </p:pic>
      <p:pic>
        <p:nvPicPr>
          <p:cNvPr id="6" name="Imagen 5"/>
          <p:cNvPicPr>
            <a:picLocks noChangeAspect="1"/>
          </p:cNvPicPr>
          <p:nvPr/>
        </p:nvPicPr>
        <p:blipFill>
          <a:blip r:embed="rId4"/>
          <a:stretch>
            <a:fillRect/>
          </a:stretch>
        </p:blipFill>
        <p:spPr>
          <a:xfrm>
            <a:off x="8550441" y="1869405"/>
            <a:ext cx="3433011" cy="3167815"/>
          </a:xfrm>
          <a:prstGeom prst="rect">
            <a:avLst/>
          </a:prstGeom>
        </p:spPr>
      </p:pic>
      <p:sp>
        <p:nvSpPr>
          <p:cNvPr id="7" name="Rectángulo 6"/>
          <p:cNvSpPr/>
          <p:nvPr/>
        </p:nvSpPr>
        <p:spPr>
          <a:xfrm>
            <a:off x="4090736" y="3024857"/>
            <a:ext cx="1321516" cy="400110"/>
          </a:xfrm>
          <a:prstGeom prst="rect">
            <a:avLst/>
          </a:prstGeom>
          <a:solidFill>
            <a:schemeClr val="bg2"/>
          </a:solidFill>
        </p:spPr>
        <p:txBody>
          <a:bodyPr wrap="none">
            <a:spAutoFit/>
          </a:bodyPr>
          <a:lstStyle/>
          <a:p>
            <a:r>
              <a:rPr lang="es-CO" sz="2000" b="1" dirty="0"/>
              <a:t>Esforzados</a:t>
            </a:r>
          </a:p>
        </p:txBody>
      </p:sp>
      <p:sp>
        <p:nvSpPr>
          <p:cNvPr id="8" name="Rectángulo 7"/>
          <p:cNvSpPr/>
          <p:nvPr/>
        </p:nvSpPr>
        <p:spPr>
          <a:xfrm>
            <a:off x="4588180" y="4372163"/>
            <a:ext cx="1782924" cy="400110"/>
          </a:xfrm>
          <a:prstGeom prst="rect">
            <a:avLst/>
          </a:prstGeom>
          <a:solidFill>
            <a:schemeClr val="bg2"/>
          </a:solidFill>
        </p:spPr>
        <p:txBody>
          <a:bodyPr wrap="none">
            <a:spAutoFit/>
          </a:bodyPr>
          <a:lstStyle/>
          <a:p>
            <a:r>
              <a:rPr lang="es-CO" sz="2000" b="1" dirty="0"/>
              <a:t>Los aprobados </a:t>
            </a:r>
          </a:p>
        </p:txBody>
      </p:sp>
      <p:sp>
        <p:nvSpPr>
          <p:cNvPr id="9" name="Rectángulo 8"/>
          <p:cNvSpPr/>
          <p:nvPr/>
        </p:nvSpPr>
        <p:spPr>
          <a:xfrm>
            <a:off x="6764685" y="3013328"/>
            <a:ext cx="1665136" cy="400110"/>
          </a:xfrm>
          <a:prstGeom prst="rect">
            <a:avLst/>
          </a:prstGeom>
          <a:solidFill>
            <a:schemeClr val="bg2"/>
          </a:solidFill>
        </p:spPr>
        <p:txBody>
          <a:bodyPr wrap="none">
            <a:spAutoFit/>
          </a:bodyPr>
          <a:lstStyle/>
          <a:p>
            <a:r>
              <a:rPr lang="es-CO" sz="2000" b="1" dirty="0"/>
              <a:t>Para valientes</a:t>
            </a:r>
          </a:p>
        </p:txBody>
      </p:sp>
      <p:sp>
        <p:nvSpPr>
          <p:cNvPr id="10" name="Rectángulo 9"/>
          <p:cNvSpPr/>
          <p:nvPr/>
        </p:nvSpPr>
        <p:spPr>
          <a:xfrm>
            <a:off x="10886897" y="2790451"/>
            <a:ext cx="1305103" cy="2246769"/>
          </a:xfrm>
          <a:prstGeom prst="rect">
            <a:avLst/>
          </a:prstGeom>
          <a:solidFill>
            <a:schemeClr val="bg2"/>
          </a:solidFill>
        </p:spPr>
        <p:txBody>
          <a:bodyPr wrap="square">
            <a:spAutoFit/>
          </a:bodyPr>
          <a:lstStyle/>
          <a:p>
            <a:pPr algn="r"/>
            <a:r>
              <a:rPr lang="es-CO" sz="2000" b="1" dirty="0"/>
              <a:t>Si se </a:t>
            </a:r>
            <a:r>
              <a:rPr lang="es-CO" sz="2000" b="1" dirty="0" smtClean="0"/>
              <a:t>puede, esfuérzate y se valiente, ya casi llegamos</a:t>
            </a:r>
            <a:endParaRPr lang="es-CO" sz="2000" b="1" dirty="0"/>
          </a:p>
        </p:txBody>
      </p:sp>
    </p:spTree>
    <p:extLst>
      <p:ext uri="{BB962C8B-B14F-4D97-AF65-F5344CB8AC3E}">
        <p14:creationId xmlns:p14="http://schemas.microsoft.com/office/powerpoint/2010/main" val="1136561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352926"/>
            <a:ext cx="11373852" cy="6208295"/>
          </a:xfrm>
          <a:blipFill>
            <a:blip r:embed="rId2"/>
            <a:tile tx="0" ty="0" sx="100000" sy="100000" flip="none" algn="tl"/>
          </a:blipFill>
          <a:effectLst>
            <a:glow rad="228600">
              <a:schemeClr val="accent5">
                <a:satMod val="175000"/>
                <a:alpha val="40000"/>
              </a:schemeClr>
            </a:glow>
          </a:effectLst>
        </p:spPr>
        <p:txBody>
          <a:bodyPr>
            <a:normAutofit/>
          </a:bodyPr>
          <a:lstStyle/>
          <a:p>
            <a:pPr marL="0" indent="0" algn="ctr">
              <a:buNone/>
            </a:pPr>
            <a:r>
              <a:rPr lang="es-CO" sz="4000" b="1" i="1" dirty="0"/>
              <a:t>2</a:t>
            </a:r>
            <a:r>
              <a:rPr lang="es-CO" dirty="0"/>
              <a:t>. En Cristo, </a:t>
            </a:r>
            <a:r>
              <a:rPr lang="es-CO" dirty="0" smtClean="0"/>
              <a:t>los gentiles hemos </a:t>
            </a:r>
            <a:r>
              <a:rPr lang="es-CO" dirty="0"/>
              <a:t>sido acercados a la ciudadanía de Israel y a los pactos de la promesa. </a:t>
            </a:r>
          </a:p>
          <a:p>
            <a:pPr marL="0" indent="0" algn="ctr">
              <a:buNone/>
            </a:pPr>
            <a:r>
              <a:rPr lang="es-CO" dirty="0"/>
              <a:t>“En aquel tiempo estabais sin Cristo, alejados de la ciudadanía de Israel y ajenos a los pactos de la promesa, sin esperanza y sin Dios en el mundo. Pero ahora en Cristo Jesús, vosotros que en otro tiempo estabais lejos, habéis sido hechos cercanos por la sangre de Cristo” </a:t>
            </a:r>
            <a:r>
              <a:rPr lang="es-CO" dirty="0">
                <a:solidFill>
                  <a:srgbClr val="FF0000"/>
                </a:solidFill>
              </a:rPr>
              <a:t>(Ef.2:12,13). </a:t>
            </a:r>
            <a:endParaRPr lang="es-CO" dirty="0" smtClean="0">
              <a:solidFill>
                <a:srgbClr val="FF0000"/>
              </a:solidFill>
            </a:endParaRPr>
          </a:p>
          <a:p>
            <a:pPr marL="0" indent="0" algn="ctr">
              <a:buNone/>
            </a:pPr>
            <a:r>
              <a:rPr lang="es-CO" dirty="0" smtClean="0"/>
              <a:t>El </a:t>
            </a:r>
            <a:r>
              <a:rPr lang="es-CO" dirty="0"/>
              <a:t>pacto con Abraham es un pacto de bendición que nos alcanza en Cristo. Las promesas de Dios en el A.T. son Si y AMEN en Cristo</a:t>
            </a:r>
            <a:r>
              <a:rPr lang="es-CO" dirty="0" smtClean="0"/>
              <a:t>.</a:t>
            </a:r>
          </a:p>
          <a:p>
            <a:pPr marL="0" indent="0" algn="ctr">
              <a:buNone/>
            </a:pPr>
            <a:r>
              <a:rPr lang="es-CO" dirty="0" smtClean="0"/>
              <a:t> </a:t>
            </a:r>
            <a:r>
              <a:rPr lang="es-CO" dirty="0"/>
              <a:t>“Porque todas las promesas de Dios son en él Sí, y en él Amén, por medio de nosotros, para la gloria de Dios” </a:t>
            </a:r>
            <a:r>
              <a:rPr lang="es-CO" dirty="0">
                <a:solidFill>
                  <a:srgbClr val="FF0000"/>
                </a:solidFill>
              </a:rPr>
              <a:t>(2 Co.1:20). </a:t>
            </a:r>
            <a:endParaRPr lang="es-CO" dirty="0" smtClean="0">
              <a:solidFill>
                <a:srgbClr val="FF0000"/>
              </a:solidFill>
            </a:endParaRPr>
          </a:p>
          <a:p>
            <a:pPr marL="0" indent="0" algn="ctr">
              <a:buNone/>
            </a:pPr>
            <a:r>
              <a:rPr lang="es-CO" dirty="0" smtClean="0"/>
              <a:t>Si </a:t>
            </a:r>
            <a:r>
              <a:rPr lang="es-CO" dirty="0"/>
              <a:t>nos desligamos de Israel automáticamente cortamos las conexiones con las promesas y pactos que desembocan en Cristo, y por él en nosotros los gentiles. Hemos sido acercados a la esperanza y al Dios de Israel.</a:t>
            </a:r>
          </a:p>
          <a:p>
            <a:endParaRPr lang="es-CO" dirty="0"/>
          </a:p>
        </p:txBody>
      </p:sp>
    </p:spTree>
    <p:extLst>
      <p:ext uri="{BB962C8B-B14F-4D97-AF65-F5344CB8AC3E}">
        <p14:creationId xmlns:p14="http://schemas.microsoft.com/office/powerpoint/2010/main" val="863428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661569"/>
          </a:xfrm>
        </p:spPr>
        <p:txBody>
          <a:bodyPr>
            <a:normAutofit fontScale="90000"/>
          </a:bodyPr>
          <a:lstStyle/>
          <a:p>
            <a:r>
              <a:rPr lang="es-CO" sz="5400" b="1" i="1" dirty="0" smtClean="0"/>
              <a:t>Conclusión. </a:t>
            </a:r>
            <a:endParaRPr lang="es-CO" sz="5400" b="1" i="1" dirty="0"/>
          </a:p>
        </p:txBody>
      </p:sp>
      <p:sp>
        <p:nvSpPr>
          <p:cNvPr id="3" name="Marcador de contenido 2"/>
          <p:cNvSpPr>
            <a:spLocks noGrp="1"/>
          </p:cNvSpPr>
          <p:nvPr>
            <p:ph idx="1"/>
          </p:nvPr>
        </p:nvSpPr>
        <p:spPr>
          <a:xfrm>
            <a:off x="272715" y="1411706"/>
            <a:ext cx="11518231" cy="5446293"/>
          </a:xfrm>
          <a:blipFill>
            <a:blip r:embed="rId2"/>
            <a:tile tx="0" ty="0" sx="100000" sy="100000" flip="none" algn="tl"/>
          </a:blipFill>
          <a:effectLst>
            <a:glow rad="228600">
              <a:schemeClr val="accent5">
                <a:satMod val="175000"/>
                <a:alpha val="40000"/>
              </a:schemeClr>
            </a:glow>
          </a:effectLst>
        </p:spPr>
        <p:txBody>
          <a:bodyPr>
            <a:normAutofit lnSpcReduction="10000"/>
          </a:bodyPr>
          <a:lstStyle/>
          <a:p>
            <a:pPr marL="0" indent="0" algn="ctr">
              <a:buNone/>
            </a:pPr>
            <a:r>
              <a:rPr lang="es-CO" dirty="0" smtClean="0"/>
              <a:t>La </a:t>
            </a:r>
            <a:r>
              <a:rPr lang="es-CO" dirty="0"/>
              <a:t>consecuencia de nuestra unión con Cristo nos lleva a identificarnos con la </a:t>
            </a:r>
            <a:r>
              <a:rPr lang="es-CO" dirty="0" smtClean="0"/>
              <a:t>fe de </a:t>
            </a:r>
            <a:r>
              <a:rPr lang="es-CO" dirty="0"/>
              <a:t>Israel y los planes de Dios para </a:t>
            </a:r>
            <a:r>
              <a:rPr lang="es-CO" dirty="0" smtClean="0"/>
              <a:t>su pueblo, aquí, y por </a:t>
            </a:r>
            <a:r>
              <a:rPr lang="es-CO" dirty="0"/>
              <a:t>la </a:t>
            </a:r>
            <a:r>
              <a:rPr lang="es-CO" dirty="0" smtClean="0"/>
              <a:t>eternidad</a:t>
            </a:r>
            <a:r>
              <a:rPr lang="es-CO" dirty="0"/>
              <a:t>.</a:t>
            </a:r>
            <a:endParaRPr lang="es-CO" dirty="0" smtClean="0"/>
          </a:p>
          <a:p>
            <a:pPr marL="0" indent="0" algn="ctr">
              <a:buNone/>
            </a:pPr>
            <a:r>
              <a:rPr lang="es-CO" dirty="0" smtClean="0"/>
              <a:t>“</a:t>
            </a:r>
            <a:r>
              <a:rPr lang="es-CO" i="1" dirty="0" smtClean="0"/>
              <a:t>Continuó </a:t>
            </a:r>
            <a:r>
              <a:rPr lang="es-CO" i="1" dirty="0"/>
              <a:t>hablando Jehová a Moisés, y le dijo: </a:t>
            </a:r>
            <a:r>
              <a:rPr lang="es-CO" i="1" dirty="0" smtClean="0"/>
              <a:t>13 </a:t>
            </a:r>
            <a:r>
              <a:rPr lang="es-CO" i="1" dirty="0"/>
              <a:t>"Tú hablarás a los hijos de Israel y les dirás: "En verdad vosotros guardaréis mis sábados, porque es una señal entre mí y vosotros por </a:t>
            </a:r>
            <a:r>
              <a:rPr lang="es-CO" b="1" i="1" u="sng" dirty="0"/>
              <a:t>vuestras generaciones</a:t>
            </a:r>
            <a:r>
              <a:rPr lang="es-CO" i="1" dirty="0"/>
              <a:t>, para que sepáis que yo soy Jehová que os santifico. </a:t>
            </a:r>
            <a:r>
              <a:rPr lang="es-CO" i="1" dirty="0" smtClean="0"/>
              <a:t>14 </a:t>
            </a:r>
            <a:r>
              <a:rPr lang="es-CO" i="1" dirty="0"/>
              <a:t>Así que guardaréis el sábado, porque santo es para vosotros; el que lo profane, de cierto morirá. Cualquier persona que haga alguna obra en él, será eliminada de su pueblo. </a:t>
            </a:r>
            <a:r>
              <a:rPr lang="es-CO" i="1" dirty="0" smtClean="0"/>
              <a:t>15 </a:t>
            </a:r>
            <a:r>
              <a:rPr lang="es-CO" i="1" dirty="0"/>
              <a:t>Seis días se trabajará, pero el día séptimo es día de descanso consagrado a Jehová. Cualquiera que trabaje en sábado, ciertamente morirá". </a:t>
            </a:r>
            <a:r>
              <a:rPr lang="es-CO" i="1" dirty="0" smtClean="0"/>
              <a:t>16 </a:t>
            </a:r>
            <a:r>
              <a:rPr lang="es-CO" i="1" dirty="0"/>
              <a:t>Guardarán, pues, el sábado los hijos de Israel, celebrándolo a lo </a:t>
            </a:r>
            <a:r>
              <a:rPr lang="es-CO" b="1" i="1" u="sng" dirty="0"/>
              <a:t>largo de sus generaciones como un pacto perpetuo</a:t>
            </a:r>
            <a:r>
              <a:rPr lang="es-CO" i="1" dirty="0"/>
              <a:t>. </a:t>
            </a:r>
            <a:r>
              <a:rPr lang="es-CO" i="1" dirty="0" smtClean="0"/>
              <a:t>17 </a:t>
            </a:r>
            <a:r>
              <a:rPr lang="es-CO" b="1" i="1" u="sng" dirty="0"/>
              <a:t>Para siempre será una señal entre mí y los hijos de Israel</a:t>
            </a:r>
            <a:r>
              <a:rPr lang="es-CO" i="1" dirty="0"/>
              <a:t>, porque en seis días hizo Jehová los cielos y la tierra, y en el séptimo día cesó y descansó</a:t>
            </a:r>
            <a:r>
              <a:rPr lang="es-CO" dirty="0" smtClean="0"/>
              <a:t>". </a:t>
            </a:r>
            <a:r>
              <a:rPr lang="es-CO" dirty="0" smtClean="0">
                <a:solidFill>
                  <a:srgbClr val="FF0000"/>
                </a:solidFill>
              </a:rPr>
              <a:t>(Ex.31:12-17).  Ver Is.66:22,23. </a:t>
            </a:r>
          </a:p>
        </p:txBody>
      </p:sp>
    </p:spTree>
    <p:extLst>
      <p:ext uri="{BB962C8B-B14F-4D97-AF65-F5344CB8AC3E}">
        <p14:creationId xmlns:p14="http://schemas.microsoft.com/office/powerpoint/2010/main" val="4189478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08547" y="256674"/>
            <a:ext cx="11726779" cy="6585284"/>
          </a:xfrm>
          <a:blipFill>
            <a:blip r:embed="rId2"/>
            <a:tile tx="0" ty="0" sx="100000" sy="100000" flip="none" algn="tl"/>
          </a:blipFill>
          <a:effectLst>
            <a:glow rad="228600">
              <a:schemeClr val="accent5">
                <a:satMod val="175000"/>
                <a:alpha val="40000"/>
              </a:schemeClr>
            </a:glow>
          </a:effectLst>
        </p:spPr>
        <p:txBody>
          <a:bodyPr>
            <a:normAutofit lnSpcReduction="10000"/>
          </a:bodyPr>
          <a:lstStyle/>
          <a:p>
            <a:pPr marL="0" indent="0" algn="ctr">
              <a:buNone/>
            </a:pPr>
            <a:r>
              <a:rPr lang="es-CO" dirty="0"/>
              <a:t>Por ello, levantémonos en favor </a:t>
            </a:r>
            <a:r>
              <a:rPr lang="es-CO" dirty="0" smtClean="0"/>
              <a:t>del </a:t>
            </a:r>
            <a:r>
              <a:rPr lang="es-CO" dirty="0"/>
              <a:t>Israel </a:t>
            </a:r>
            <a:r>
              <a:rPr lang="es-CO" dirty="0" smtClean="0"/>
              <a:t>Espiritual en </a:t>
            </a:r>
            <a:r>
              <a:rPr lang="es-CO" dirty="0"/>
              <a:t>los momentos actuales, </a:t>
            </a:r>
            <a:r>
              <a:rPr lang="es-CO" dirty="0" smtClean="0"/>
              <a:t>en </a:t>
            </a:r>
            <a:r>
              <a:rPr lang="es-CO" dirty="0"/>
              <a:t>este tiempo histórico y profético que nos ha tocado </a:t>
            </a:r>
            <a:r>
              <a:rPr lang="es-CO" dirty="0" smtClean="0"/>
              <a:t>vivir.</a:t>
            </a:r>
          </a:p>
          <a:p>
            <a:pPr marL="0" indent="0" algn="ctr">
              <a:buNone/>
            </a:pPr>
            <a:r>
              <a:rPr lang="es-CO" dirty="0" smtClean="0"/>
              <a:t> La orden de Dios, para el Israel de hoy es: </a:t>
            </a:r>
            <a:r>
              <a:rPr lang="es-CO" b="1" dirty="0" smtClean="0"/>
              <a:t>"¡</a:t>
            </a:r>
            <a:r>
              <a:rPr lang="es-CO" b="1" i="1" dirty="0"/>
              <a:t>Levántate, resplandece</a:t>
            </a:r>
            <a:r>
              <a:rPr lang="es-CO" b="1" i="1" dirty="0" smtClean="0"/>
              <a:t>, porque </a:t>
            </a:r>
            <a:r>
              <a:rPr lang="es-CO" b="1" i="1" dirty="0"/>
              <a:t>ha venido tu </a:t>
            </a:r>
            <a:r>
              <a:rPr lang="es-CO" b="1" i="1" dirty="0" smtClean="0"/>
              <a:t>luz </a:t>
            </a:r>
            <a:r>
              <a:rPr lang="es-CO" b="1" i="1" dirty="0"/>
              <a:t>y la gloria de Jehová ha nacido sobre ti</a:t>
            </a:r>
            <a:r>
              <a:rPr lang="es-CO" b="1" i="1" dirty="0" smtClean="0"/>
              <a:t>! Porque </a:t>
            </a:r>
            <a:r>
              <a:rPr lang="es-CO" b="1" i="1" dirty="0"/>
              <a:t>he aquí que </a:t>
            </a:r>
            <a:r>
              <a:rPr lang="es-CO" b="1" i="1" dirty="0" smtClean="0"/>
              <a:t>tinieblas cubrirán </a:t>
            </a:r>
            <a:r>
              <a:rPr lang="es-CO" b="1" i="1" dirty="0"/>
              <a:t>la tierra y oscuridad las naciones; mas sobre ti amanecerá Jehová y sobre ti será vista su gloria. </a:t>
            </a:r>
            <a:r>
              <a:rPr lang="es-CO" b="1" i="1" dirty="0" smtClean="0"/>
              <a:t>Andarán </a:t>
            </a:r>
            <a:r>
              <a:rPr lang="es-CO" b="1" i="1" dirty="0"/>
              <a:t>las naciones a tu luz y los reyes al resplandor de tu amanecer</a:t>
            </a:r>
            <a:r>
              <a:rPr lang="es-CO" b="1" i="1" dirty="0" smtClean="0"/>
              <a:t>. Alza </a:t>
            </a:r>
            <a:r>
              <a:rPr lang="es-CO" b="1" i="1" dirty="0"/>
              <a:t>tus ojos alrededor y mira: todos estos se han juntado, vienen hacia </a:t>
            </a:r>
            <a:r>
              <a:rPr lang="es-CO" b="1" i="1" dirty="0" smtClean="0"/>
              <a:t>ti</a:t>
            </a:r>
            <a:r>
              <a:rPr lang="es-CO" dirty="0" smtClean="0"/>
              <a:t>”. </a:t>
            </a:r>
            <a:r>
              <a:rPr lang="es-CO" dirty="0" smtClean="0">
                <a:solidFill>
                  <a:srgbClr val="FF0000"/>
                </a:solidFill>
              </a:rPr>
              <a:t>(Is.60:1-4).</a:t>
            </a:r>
          </a:p>
          <a:p>
            <a:pPr marL="0" indent="0" algn="ctr">
              <a:buNone/>
            </a:pPr>
            <a:endParaRPr lang="es-CO" sz="3200" b="1" dirty="0" smtClean="0"/>
          </a:p>
          <a:p>
            <a:pPr marL="0" indent="0" algn="ctr">
              <a:buNone/>
            </a:pPr>
            <a:r>
              <a:rPr lang="es-CO" sz="3200" b="1" dirty="0" smtClean="0"/>
              <a:t>Este llamado es especialmente para este </a:t>
            </a:r>
            <a:r>
              <a:rPr lang="es-CO" sz="3200" b="1" dirty="0" smtClean="0"/>
              <a:t>tiempo final.</a:t>
            </a:r>
            <a:endParaRPr lang="es-CO" sz="3200" b="1" dirty="0" smtClean="0"/>
          </a:p>
          <a:p>
            <a:pPr marL="0" indent="0" algn="ctr">
              <a:buNone/>
            </a:pPr>
            <a:r>
              <a:rPr lang="es-CO" sz="3200" b="1" dirty="0"/>
              <a:t> </a:t>
            </a:r>
            <a:r>
              <a:rPr lang="es-CO" sz="3200" b="1" dirty="0" smtClean="0"/>
              <a:t>“prepárate</a:t>
            </a:r>
            <a:r>
              <a:rPr lang="es-CO" sz="3200" b="1" dirty="0"/>
              <a:t>, Israel, para venir al encuentro de tu </a:t>
            </a:r>
            <a:r>
              <a:rPr lang="es-CO" sz="3200" b="1" dirty="0" smtClean="0"/>
              <a:t>Dios” </a:t>
            </a:r>
          </a:p>
          <a:p>
            <a:pPr marL="0" indent="0" algn="ctr">
              <a:buNone/>
            </a:pPr>
            <a:r>
              <a:rPr lang="es-CO" sz="3200" dirty="0" smtClean="0">
                <a:solidFill>
                  <a:srgbClr val="FF0000"/>
                </a:solidFill>
              </a:rPr>
              <a:t>(Amos 4:12).</a:t>
            </a:r>
          </a:p>
          <a:p>
            <a:pPr marL="0" indent="0" algn="ctr">
              <a:buNone/>
            </a:pPr>
            <a:r>
              <a:rPr lang="es-CO" sz="3200" b="1" dirty="0" smtClean="0"/>
              <a:t>BENDICIONES PARA TODOS. </a:t>
            </a:r>
          </a:p>
          <a:p>
            <a:pPr marL="0" indent="0" algn="ctr">
              <a:buNone/>
            </a:pPr>
            <a:r>
              <a:rPr lang="es-CO" sz="3200" b="1" dirty="0" smtClean="0"/>
              <a:t>Y </a:t>
            </a:r>
          </a:p>
          <a:p>
            <a:pPr marL="0" indent="0" algn="ctr">
              <a:buNone/>
            </a:pPr>
            <a:r>
              <a:rPr lang="es-CO" sz="3200" b="1" dirty="0" smtClean="0"/>
              <a:t>PREPARENSE. CRISTO VIENE PRONTO. AMEN. ¡VEN SEÑOR JESÚS!</a:t>
            </a:r>
          </a:p>
          <a:p>
            <a:endParaRPr lang="es-CO" dirty="0"/>
          </a:p>
        </p:txBody>
      </p:sp>
    </p:spTree>
    <p:extLst>
      <p:ext uri="{BB962C8B-B14F-4D97-AF65-F5344CB8AC3E}">
        <p14:creationId xmlns:p14="http://schemas.microsoft.com/office/powerpoint/2010/main" val="40436740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TotalTime>
  <Words>2362</Words>
  <Application>Microsoft Office PowerPoint</Application>
  <PresentationFormat>Panorámica</PresentationFormat>
  <Paragraphs>73</Paragraphs>
  <Slides>16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16</vt:i4>
      </vt:variant>
    </vt:vector>
  </HeadingPairs>
  <TitlesOfParts>
    <vt:vector size="20" baseType="lpstr">
      <vt:lpstr>Arial</vt:lpstr>
      <vt:lpstr>Calibri</vt:lpstr>
      <vt:lpstr>Calibri Light</vt:lpstr>
      <vt:lpstr>Tema de Office</vt:lpstr>
      <vt:lpstr>INJERTADOS EN EL TRONCO DE ISRAEL</vt:lpstr>
      <vt:lpstr>Presentación de PowerPoint</vt:lpstr>
      <vt:lpstr>HEMOS SIDO INJERTADOS EN ISRAEL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 necesario despojarse del yo, y de  los vienes materiales, para apoyar la predicación de la  causa de Dios, abandonar las ciudades, y huir al campo, “los collados, las cavernas de los peñascos”,  lo que requiere amor a Dios y al prójimo, por su salvación.  </vt:lpstr>
      <vt:lpstr>Presentación de PowerPoint</vt:lpstr>
      <vt:lpstr>Conclusión.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INGERTADOS EN EL TRONCO DE ISRAEL</dc:title>
  <dc:creator>Usuario de Windows</dc:creator>
  <cp:lastModifiedBy>Usuario de Windows</cp:lastModifiedBy>
  <cp:revision>77</cp:revision>
  <dcterms:created xsi:type="dcterms:W3CDTF">2019-02-11T05:49:56Z</dcterms:created>
  <dcterms:modified xsi:type="dcterms:W3CDTF">2019-06-16T13:39:31Z</dcterms:modified>
</cp:coreProperties>
</file>